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5" r:id="rId4"/>
    <p:sldId id="260" r:id="rId5"/>
    <p:sldId id="257" r:id="rId6"/>
    <p:sldId id="258" r:id="rId7"/>
    <p:sldId id="259" r:id="rId8"/>
    <p:sldId id="266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6820"/>
    <a:srgbClr val="D16230"/>
    <a:srgbClr val="E1702B"/>
    <a:srgbClr val="146414"/>
    <a:srgbClr val="0000FF"/>
    <a:srgbClr val="BF003F"/>
    <a:srgbClr val="DF6820"/>
    <a:srgbClr val="0432FF"/>
    <a:srgbClr val="146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47"/>
    <p:restoredTop sz="94586"/>
  </p:normalViewPr>
  <p:slideViewPr>
    <p:cSldViewPr snapToGrid="0" snapToObjects="1">
      <p:cViewPr varScale="1">
        <p:scale>
          <a:sx n="93" d="100"/>
          <a:sy n="93" d="100"/>
        </p:scale>
        <p:origin x="208" y="4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1.emf"/><Relationship Id="rId4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0BFD4-95B5-5A41-A752-3F59DFC0F42F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2C797-9390-3D47-9509-A9686C02D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3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text videos</a:t>
            </a:r>
            <a:r>
              <a:rPr lang="en-US" baseline="0" dirty="0"/>
              <a:t> and load </a:t>
            </a:r>
            <a:r>
              <a:rPr lang="en-US" baseline="0"/>
              <a:t>some examples on here.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2C797-9390-3D47-9509-A9686C02D6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640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8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2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3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09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5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0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9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5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1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5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AD170-3D43-4A4F-AA3E-33C355608D29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E6FA9-68A0-0247-83DF-4972306AB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6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.emf"/><Relationship Id="rId4" Type="http://schemas.openxmlformats.org/officeDocument/2006/relationships/notesSlide" Target="../notesSlides/notesSlide2.xml"/><Relationship Id="rId9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7.emf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6.emf"/><Relationship Id="rId4" Type="http://schemas.openxmlformats.org/officeDocument/2006/relationships/notesSlide" Target="../notesSlides/notesSlide3.xml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5150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7498080" y="86868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Times New Roman"/>
              <a:cs typeface="Times New Roman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371600" y="914400"/>
            <a:ext cx="6172200" cy="2895600"/>
          </a:xfrm>
          <a:prstGeom prst="straightConnector1">
            <a:avLst/>
          </a:pr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371600" y="3810000"/>
            <a:ext cx="6172200" cy="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43800" y="914400"/>
            <a:ext cx="0" cy="289560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478416"/>
              </p:ext>
            </p:extLst>
          </p:nvPr>
        </p:nvGraphicFramePr>
        <p:xfrm>
          <a:off x="4864100" y="31369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Equation" r:id="rId5" imgW="127000" imgH="190500" progId="Equation.DSMT4">
                  <p:embed/>
                </p:oleObj>
              </mc:Choice>
              <mc:Fallback>
                <p:oleObj name="Equation" r:id="rId5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64100" y="31369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906970"/>
              </p:ext>
            </p:extLst>
          </p:nvPr>
        </p:nvGraphicFramePr>
        <p:xfrm>
          <a:off x="870966" y="2132397"/>
          <a:ext cx="800100" cy="505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Equation" r:id="rId7" imgW="482600" imgH="304800" progId="Equation.DSMT4">
                  <p:embed/>
                </p:oleObj>
              </mc:Choice>
              <mc:Fallback>
                <p:oleObj name="Equation" r:id="rId7" imgW="4826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0966" y="2132397"/>
                        <a:ext cx="800100" cy="5053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397376"/>
              </p:ext>
            </p:extLst>
          </p:nvPr>
        </p:nvGraphicFramePr>
        <p:xfrm>
          <a:off x="4681538" y="3938588"/>
          <a:ext cx="2746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Equation" r:id="rId9" imgW="165100" imgH="241300" progId="Equation.DSMT4">
                  <p:embed/>
                </p:oleObj>
              </mc:Choice>
              <mc:Fallback>
                <p:oleObj name="Equation" r:id="rId9" imgW="1651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81538" y="3938588"/>
                        <a:ext cx="274637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834580"/>
              </p:ext>
            </p:extLst>
          </p:nvPr>
        </p:nvGraphicFramePr>
        <p:xfrm>
          <a:off x="7772400" y="2265363"/>
          <a:ext cx="27463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Equation" r:id="rId11" imgW="165100" imgH="266700" progId="Equation.DSMT4">
                  <p:embed/>
                </p:oleObj>
              </mc:Choice>
              <mc:Fallback>
                <p:oleObj name="Equation" r:id="rId11" imgW="1651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72400" y="2265363"/>
                        <a:ext cx="274638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/>
                <a:cs typeface="Times New Roman"/>
              </a:rPr>
              <a:t>This is a Vector</a:t>
            </a:r>
          </a:p>
        </p:txBody>
      </p:sp>
      <p:sp>
        <p:nvSpPr>
          <p:cNvPr id="13" name="Oval 12"/>
          <p:cNvSpPr/>
          <p:nvPr/>
        </p:nvSpPr>
        <p:spPr>
          <a:xfrm>
            <a:off x="1271016" y="379476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62000" y="762000"/>
            <a:ext cx="3886200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It appears as a line segment that connects two points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33400" y="4495800"/>
            <a:ext cx="35814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It also has something else: 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3886200" y="4491335"/>
            <a:ext cx="1524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Direction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533400" y="5029200"/>
            <a:ext cx="25908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But the best part is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2895600" y="5029200"/>
            <a:ext cx="6096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it’s really just the hypotenuse of a right triangle</a:t>
            </a: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533400" y="5562600"/>
            <a:ext cx="65532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What are those symbols inside the chevrons?  </a:t>
            </a:r>
          </a:p>
        </p:txBody>
      </p:sp>
      <p:sp>
        <p:nvSpPr>
          <p:cNvPr id="2" name="Rectangle 1"/>
          <p:cNvSpPr/>
          <p:nvPr/>
        </p:nvSpPr>
        <p:spPr>
          <a:xfrm>
            <a:off x="533400" y="6096000"/>
            <a:ext cx="5851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They are the 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>
                <a:latin typeface="Times New Roman"/>
                <a:cs typeface="Times New Roman"/>
              </a:rPr>
              <a:t> and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>
                <a:latin typeface="Times New Roman"/>
                <a:cs typeface="Times New Roman"/>
              </a:rPr>
              <a:t> coordinates of the vector.</a:t>
            </a:r>
          </a:p>
        </p:txBody>
      </p:sp>
      <p:sp>
        <p:nvSpPr>
          <p:cNvPr id="26" name="Text Box 3">
            <a:extLst>
              <a:ext uri="{FF2B5EF4-FFF2-40B4-BE49-F238E27FC236}">
                <a16:creationId xmlns:a16="http://schemas.microsoft.com/office/drawing/2014/main" id="{99CCCB78-11F7-1F41-963D-093DA29C6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384" y="1603517"/>
            <a:ext cx="3747386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/>
                <a:cs typeface="Times New Roman"/>
              </a:rPr>
              <a:t>and it is expressed like this: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7991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/>
      <p:bldP spid="13" grpId="0" animBg="1"/>
      <p:bldP spid="18" grpId="0"/>
      <p:bldP spid="19" grpId="0"/>
      <p:bldP spid="20" grpId="0"/>
      <p:bldP spid="23" grpId="0"/>
      <p:bldP spid="24" grpId="0"/>
      <p:bldP spid="25" grpId="0"/>
      <p:bldP spid="2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7498080" y="86868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Times New Roman"/>
              <a:cs typeface="Times New Roman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371600" y="914400"/>
            <a:ext cx="6172200" cy="2895600"/>
          </a:xfrm>
          <a:prstGeom prst="straightConnector1">
            <a:avLst/>
          </a:pr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371600" y="3810000"/>
            <a:ext cx="6172200" cy="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43800" y="914400"/>
            <a:ext cx="0" cy="289560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428237"/>
              </p:ext>
            </p:extLst>
          </p:nvPr>
        </p:nvGraphicFramePr>
        <p:xfrm>
          <a:off x="4864100" y="31369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Equation" r:id="rId5" imgW="127000" imgH="190500" progId="Equation.DSMT4">
                  <p:embed/>
                </p:oleObj>
              </mc:Choice>
              <mc:Fallback>
                <p:oleObj name="Equation" r:id="rId5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64100" y="31369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350184"/>
              </p:ext>
            </p:extLst>
          </p:nvPr>
        </p:nvGraphicFramePr>
        <p:xfrm>
          <a:off x="4551759" y="2482315"/>
          <a:ext cx="855431" cy="61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Equation" r:id="rId7" imgW="368300" imgH="266700" progId="Equation.DSMT4">
                  <p:embed/>
                </p:oleObj>
              </mc:Choice>
              <mc:Fallback>
                <p:oleObj name="Equation" r:id="rId7" imgW="3683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51759" y="2482315"/>
                        <a:ext cx="855431" cy="617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187681"/>
              </p:ext>
            </p:extLst>
          </p:nvPr>
        </p:nvGraphicFramePr>
        <p:xfrm>
          <a:off x="4711700" y="4002088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Equation" r:id="rId9" imgW="127000" imgH="165100" progId="Equation.DSMT4">
                  <p:embed/>
                </p:oleObj>
              </mc:Choice>
              <mc:Fallback>
                <p:oleObj name="Equation" r:id="rId9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11700" y="4002088"/>
                        <a:ext cx="212725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440977"/>
              </p:ext>
            </p:extLst>
          </p:nvPr>
        </p:nvGraphicFramePr>
        <p:xfrm>
          <a:off x="7815263" y="2359025"/>
          <a:ext cx="188912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Equation" r:id="rId11" imgW="114300" imgH="152400" progId="Equation.DSMT4">
                  <p:embed/>
                </p:oleObj>
              </mc:Choice>
              <mc:Fallback>
                <p:oleObj name="Equation" r:id="rId11" imgW="1143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15263" y="2359025"/>
                        <a:ext cx="188912" cy="252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/>
                <a:cs typeface="Times New Roman"/>
              </a:rPr>
              <a:t>This is a Vector</a:t>
            </a:r>
          </a:p>
        </p:txBody>
      </p:sp>
      <p:sp>
        <p:nvSpPr>
          <p:cNvPr id="13" name="Oval 12"/>
          <p:cNvSpPr/>
          <p:nvPr/>
        </p:nvSpPr>
        <p:spPr>
          <a:xfrm>
            <a:off x="1271016" y="379476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62000" y="762000"/>
            <a:ext cx="3886200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It appears as a line segment that connects two points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33400" y="4495800"/>
            <a:ext cx="5011616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This is not the same as the point (5, 3)</a:t>
            </a:r>
          </a:p>
        </p:txBody>
      </p:sp>
      <p:sp>
        <p:nvSpPr>
          <p:cNvPr id="26" name="Text Box 3">
            <a:extLst>
              <a:ext uri="{FF2B5EF4-FFF2-40B4-BE49-F238E27FC236}">
                <a16:creationId xmlns:a16="http://schemas.microsoft.com/office/drawing/2014/main" id="{ED9325AA-6BF9-744C-A435-780587F60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397" y="5070933"/>
            <a:ext cx="597290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This refers to a horizontal displacement of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B6FB43-A953-DD40-AE5E-20EDDBB92A2B}"/>
              </a:ext>
            </a:extLst>
          </p:cNvPr>
          <p:cNvSpPr/>
          <p:nvPr/>
        </p:nvSpPr>
        <p:spPr>
          <a:xfrm>
            <a:off x="547397" y="5595916"/>
            <a:ext cx="4100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and a vertical displacement of 3</a:t>
            </a:r>
            <a:endParaRPr lang="en-US" sz="24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A77F6D8-AF97-554A-BC40-5D8A12D904E8}"/>
              </a:ext>
            </a:extLst>
          </p:cNvPr>
          <p:cNvCxnSpPr/>
          <p:nvPr/>
        </p:nvCxnSpPr>
        <p:spPr>
          <a:xfrm>
            <a:off x="1371600" y="3817034"/>
            <a:ext cx="6172200" cy="0"/>
          </a:xfrm>
          <a:prstGeom prst="straightConnector1">
            <a:avLst/>
          </a:prstGeom>
          <a:ln w="57150">
            <a:solidFill>
              <a:schemeClr val="accent6"/>
            </a:solidFill>
            <a:prstDash val="solid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EA7C2E7-BCC2-A749-A005-9303AA8381CD}"/>
              </a:ext>
            </a:extLst>
          </p:cNvPr>
          <p:cNvCxnSpPr/>
          <p:nvPr/>
        </p:nvCxnSpPr>
        <p:spPr>
          <a:xfrm flipV="1">
            <a:off x="7543800" y="914400"/>
            <a:ext cx="0" cy="2895600"/>
          </a:xfrm>
          <a:prstGeom prst="straightConnector1">
            <a:avLst/>
          </a:prstGeom>
          <a:ln w="57150">
            <a:solidFill>
              <a:srgbClr val="DE6820"/>
            </a:solidFill>
            <a:prstDash val="solid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Box 3">
            <a:extLst>
              <a:ext uri="{FF2B5EF4-FFF2-40B4-BE49-F238E27FC236}">
                <a16:creationId xmlns:a16="http://schemas.microsoft.com/office/drawing/2014/main" id="{7069DBFB-C116-1B4B-9DD8-5A01F5503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353" y="3107035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/>
                <a:cs typeface="Times New Roman"/>
              </a:rPr>
              <a:t>Vectors in a Plane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893469C-51D2-8242-8E34-406F54D325C4}"/>
              </a:ext>
            </a:extLst>
          </p:cNvPr>
          <p:cNvSpPr/>
          <p:nvPr/>
        </p:nvSpPr>
        <p:spPr>
          <a:xfrm>
            <a:off x="520527" y="6134893"/>
            <a:ext cx="4992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Now let’s take a look at this on a graph</a:t>
            </a:r>
            <a:endParaRPr lang="en-US" sz="24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1248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/>
      <p:bldP spid="4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2026" y="358423"/>
            <a:ext cx="6809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- Moving the graph across and/or down the </a:t>
            </a:r>
            <a:r>
              <a:rPr lang="en-US" sz="2400" i="1" dirty="0" err="1">
                <a:latin typeface="Times New Roman"/>
                <a:cs typeface="Times New Roman"/>
              </a:rPr>
              <a:t>xy</a:t>
            </a:r>
            <a:r>
              <a:rPr lang="en-US" sz="2400" dirty="0">
                <a:latin typeface="Times New Roman"/>
                <a:cs typeface="Times New Roman"/>
              </a:rPr>
              <a:t> plane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4789" y="354990"/>
            <a:ext cx="284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/>
                <a:cs typeface="Times New Roman"/>
              </a:rPr>
              <a:t>Translation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168" y="1728216"/>
            <a:ext cx="5513832" cy="51297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49800" y="1043319"/>
            <a:ext cx="300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x, y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2400"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 </a:t>
            </a:r>
            <a:r>
              <a:rPr lang="en-US" sz="240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(</a:t>
            </a:r>
            <a:r>
              <a:rPr lang="en-US" sz="2400" i="1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x + </a:t>
            </a:r>
            <a:r>
              <a:rPr lang="en-US" sz="240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1</a:t>
            </a:r>
            <a:r>
              <a:rPr lang="en-US" sz="2400" i="1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, y </a:t>
            </a:r>
            <a:r>
              <a:rPr lang="en-US" sz="240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–</a:t>
            </a:r>
            <a:r>
              <a:rPr lang="en-US" sz="2400" i="1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 </a:t>
            </a:r>
            <a:r>
              <a:rPr lang="en-US" sz="240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5)</a:t>
            </a:r>
            <a:endParaRPr lang="en-US" sz="2400" dirty="0">
              <a:solidFill>
                <a:srgbClr val="DF682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3687" y="3147117"/>
            <a:ext cx="27331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By how much are the 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>
                <a:latin typeface="Times New Roman"/>
                <a:cs typeface="Times New Roman"/>
              </a:rPr>
              <a:t> and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>
                <a:latin typeface="Times New Roman"/>
                <a:cs typeface="Times New Roman"/>
              </a:rPr>
              <a:t> coordinates changed here?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42000" y="2150933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5520" y="3470282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(3, 1)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41999" y="3701141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6437" y="4854558"/>
            <a:ext cx="108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(2, –2)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94102" y="6173933"/>
            <a:ext cx="10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(4, –4)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6436" y="6404766"/>
            <a:ext cx="121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(2, –4)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989185-9857-BD42-9639-DE479D9D93F6}"/>
              </a:ext>
            </a:extLst>
          </p:cNvPr>
          <p:cNvSpPr txBox="1"/>
          <p:nvPr/>
        </p:nvSpPr>
        <p:spPr>
          <a:xfrm>
            <a:off x="155947" y="997427"/>
            <a:ext cx="3864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Your book will call it a rigid motion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6C554B-8FFA-164F-B111-63D98AD66251}"/>
              </a:ext>
            </a:extLst>
          </p:cNvPr>
          <p:cNvSpPr txBox="1"/>
          <p:nvPr/>
        </p:nvSpPr>
        <p:spPr>
          <a:xfrm>
            <a:off x="253687" y="4973604"/>
            <a:ext cx="3048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A </a:t>
            </a:r>
            <a:r>
              <a:rPr lang="en-US" sz="2400" i="1" dirty="0">
                <a:latin typeface="Times New Roman"/>
                <a:cs typeface="Times New Roman"/>
              </a:rPr>
              <a:t>composition</a:t>
            </a:r>
            <a:r>
              <a:rPr lang="en-US" sz="2400" dirty="0">
                <a:latin typeface="Times New Roman"/>
                <a:cs typeface="Times New Roman"/>
              </a:rPr>
              <a:t> consists of two or more rigid motions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ACA9C9-247E-3542-89E3-8832EB6BA8BC}"/>
              </a:ext>
            </a:extLst>
          </p:cNvPr>
          <p:cNvGrpSpPr/>
          <p:nvPr/>
        </p:nvGrpSpPr>
        <p:grpSpPr>
          <a:xfrm>
            <a:off x="6398586" y="5076183"/>
            <a:ext cx="1694907" cy="1685109"/>
            <a:chOff x="1748541" y="4499985"/>
            <a:chExt cx="1694907" cy="168510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4DAE58D-4D3B-EE4C-BB49-CF909B05F141}"/>
                </a:ext>
              </a:extLst>
            </p:cNvPr>
            <p:cNvSpPr/>
            <p:nvPr/>
          </p:nvSpPr>
          <p:spPr>
            <a:xfrm>
              <a:off x="1903562" y="4646761"/>
              <a:ext cx="1443487" cy="14228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260DB75-26F5-2243-8B68-2B15A91A1745}"/>
                </a:ext>
              </a:extLst>
            </p:cNvPr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45" t="1119" r="-884" b="66031"/>
            <a:stretch/>
          </p:blipFill>
          <p:spPr>
            <a:xfrm>
              <a:off x="1748541" y="4499985"/>
              <a:ext cx="1694907" cy="1685109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3C3E2D4-B7B0-1F4F-A6A0-34B791294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613" y="2534225"/>
            <a:ext cx="930940" cy="5077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D3873A9-74C8-524C-ADAE-EE0B3EA90EE0}"/>
              </a:ext>
            </a:extLst>
          </p:cNvPr>
          <p:cNvSpPr txBox="1"/>
          <p:nvPr/>
        </p:nvSpPr>
        <p:spPr>
          <a:xfrm>
            <a:off x="429716" y="1769518"/>
            <a:ext cx="3048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Translate the given triangle along the vector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103846C6-04F6-CB49-B6D5-A1B4614C84E2}"/>
              </a:ext>
            </a:extLst>
          </p:cNvPr>
          <p:cNvSpPr/>
          <p:nvPr/>
        </p:nvSpPr>
        <p:spPr>
          <a:xfrm rot="16200000">
            <a:off x="1888344" y="-954838"/>
            <a:ext cx="400111" cy="3864907"/>
          </a:xfrm>
          <a:prstGeom prst="rightBrace">
            <a:avLst>
              <a:gd name="adj1" fmla="val 8333"/>
              <a:gd name="adj2" fmla="val 3152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0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0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1727200"/>
            <a:ext cx="5511800" cy="513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1526" y="405790"/>
            <a:ext cx="3647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Reflection across the </a:t>
            </a:r>
            <a:r>
              <a:rPr lang="en-US" sz="2400" i="1" dirty="0">
                <a:latin typeface="Times New Roman"/>
                <a:cs typeface="Times New Roman"/>
              </a:rPr>
              <a:t>x-axis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42000" y="1060356"/>
            <a:ext cx="208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400" i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x, y</a:t>
            </a:r>
            <a:r>
              <a:rPr lang="en-US" sz="24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 </a:t>
            </a:r>
            <a:r>
              <a:rPr lang="en-US" sz="2400" dirty="0">
                <a:solidFill>
                  <a:srgbClr val="0432FF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(</a:t>
            </a:r>
            <a:r>
              <a:rPr lang="en-US" sz="2400" i="1" dirty="0">
                <a:solidFill>
                  <a:srgbClr val="0432FF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x, </a:t>
            </a:r>
            <a:r>
              <a:rPr lang="en-US" sz="2400" dirty="0">
                <a:solidFill>
                  <a:srgbClr val="0432FF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–</a:t>
            </a:r>
            <a:r>
              <a:rPr lang="en-US" sz="2400" i="1" dirty="0">
                <a:solidFill>
                  <a:srgbClr val="0432FF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y</a:t>
            </a:r>
            <a:r>
              <a:rPr lang="en-US" sz="2400" dirty="0">
                <a:solidFill>
                  <a:srgbClr val="0432FF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)</a:t>
            </a:r>
            <a:endParaRPr lang="en-US" sz="2400" dirty="0">
              <a:solidFill>
                <a:srgbClr val="0432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2000" y="2150933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35520" y="3470282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(3, 1)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1999" y="3701141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76686" y="4375780"/>
            <a:ext cx="108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(1, –1)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8092" y="4597737"/>
            <a:ext cx="10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(3, –1)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76685" y="5925988"/>
            <a:ext cx="121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(1, –3)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A2CDD3-CD22-904D-B3B0-E3A9BA60F186}"/>
              </a:ext>
            </a:extLst>
          </p:cNvPr>
          <p:cNvSpPr txBox="1"/>
          <p:nvPr/>
        </p:nvSpPr>
        <p:spPr>
          <a:xfrm>
            <a:off x="425885" y="1522021"/>
            <a:ext cx="2995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-axis here is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axis of symmetry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2E1DB3-6966-BF49-9CE8-589A680D3504}"/>
              </a:ext>
            </a:extLst>
          </p:cNvPr>
          <p:cNvSpPr txBox="1"/>
          <p:nvPr/>
        </p:nvSpPr>
        <p:spPr>
          <a:xfrm>
            <a:off x="425885" y="2289432"/>
            <a:ext cx="2995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axis of symmetry acts as a reflector that bisects the combined figure.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30AF75-2872-4047-B26F-49318B51F0D7}"/>
              </a:ext>
            </a:extLst>
          </p:cNvPr>
          <p:cNvSpPr txBox="1"/>
          <p:nvPr/>
        </p:nvSpPr>
        <p:spPr>
          <a:xfrm>
            <a:off x="425885" y="3300207"/>
            <a:ext cx="2995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is the axis of symmetry for the isosceles triangle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18874D-CDED-664F-80B1-343F9601DF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855"/>
          <a:stretch/>
        </p:blipFill>
        <p:spPr>
          <a:xfrm>
            <a:off x="329400" y="4310982"/>
            <a:ext cx="2829708" cy="216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9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/>
      <p:bldP spid="6" grpId="0"/>
      <p:bldP spid="9" grpId="0"/>
      <p:bldP spid="10" grpId="0"/>
      <p:bldP spid="11" grpId="0"/>
      <p:bldP spid="12" grpId="0"/>
      <p:bldP spid="3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1526" y="405790"/>
            <a:ext cx="3901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Reflection across the </a:t>
            </a:r>
            <a:r>
              <a:rPr lang="en-US" sz="2400" i="1" dirty="0">
                <a:latin typeface="Times New Roman"/>
                <a:cs typeface="Times New Roman"/>
              </a:rPr>
              <a:t>y-axis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1727200"/>
            <a:ext cx="5511800" cy="5130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42000" y="1060356"/>
            <a:ext cx="208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x, y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 </a:t>
            </a:r>
            <a:r>
              <a:rPr lang="en-US" sz="2400" dirty="0">
                <a:solidFill>
                  <a:srgbClr val="146313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(–</a:t>
            </a:r>
            <a:r>
              <a:rPr lang="en-US" sz="2400" i="1" dirty="0">
                <a:solidFill>
                  <a:srgbClr val="146313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x, y</a:t>
            </a:r>
            <a:r>
              <a:rPr lang="en-US" sz="2400" dirty="0">
                <a:solidFill>
                  <a:srgbClr val="146313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)</a:t>
            </a:r>
            <a:endParaRPr lang="en-US" sz="2400" dirty="0">
              <a:solidFill>
                <a:srgbClr val="146313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42000" y="2150933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5520" y="3470282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(3, 1)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1999" y="3701141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6661" y="3722746"/>
            <a:ext cx="108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46414"/>
                </a:solidFill>
                <a:latin typeface="Times New Roman" charset="0"/>
                <a:ea typeface="Times New Roman" charset="0"/>
                <a:cs typeface="Times New Roman" charset="0"/>
              </a:rPr>
              <a:t>(–1, 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0100" y="3491635"/>
            <a:ext cx="10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46414"/>
                </a:solidFill>
                <a:latin typeface="Times New Roman" charset="0"/>
                <a:ea typeface="Times New Roman" charset="0"/>
                <a:cs typeface="Times New Roman" charset="0"/>
              </a:rPr>
              <a:t>(–3, 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3100" y="2150932"/>
            <a:ext cx="121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46414"/>
                </a:solidFill>
                <a:latin typeface="Times New Roman" charset="0"/>
                <a:ea typeface="Times New Roman" charset="0"/>
                <a:cs typeface="Times New Roman" charset="0"/>
              </a:rPr>
              <a:t>(–1, 3)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CA738F-1EBD-A143-B222-4336A0603714}"/>
              </a:ext>
            </a:extLst>
          </p:cNvPr>
          <p:cNvSpPr txBox="1"/>
          <p:nvPr/>
        </p:nvSpPr>
        <p:spPr>
          <a:xfrm>
            <a:off x="425885" y="1522021"/>
            <a:ext cx="2995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-axis here is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axis of symmetry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FF55E5-EAB2-BC42-A8F8-9D27AD1D00E5}"/>
              </a:ext>
            </a:extLst>
          </p:cNvPr>
          <p:cNvSpPr txBox="1"/>
          <p:nvPr/>
        </p:nvSpPr>
        <p:spPr>
          <a:xfrm>
            <a:off x="425885" y="2289432"/>
            <a:ext cx="2995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axis of symmetry acts as a reflector that bisects the combined figure.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912F6-AA0E-8546-BB94-A150D0A440D8}"/>
              </a:ext>
            </a:extLst>
          </p:cNvPr>
          <p:cNvSpPr txBox="1"/>
          <p:nvPr/>
        </p:nvSpPr>
        <p:spPr>
          <a:xfrm>
            <a:off x="425885" y="3300207"/>
            <a:ext cx="2504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both the lines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and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 are axes of symmetry for the square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5BF57A-3B47-204B-B6AB-B72ACA0824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142"/>
          <a:stretch/>
        </p:blipFill>
        <p:spPr>
          <a:xfrm>
            <a:off x="84096" y="4232173"/>
            <a:ext cx="3471501" cy="251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7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1727200"/>
            <a:ext cx="5511800" cy="513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42000" y="1060356"/>
            <a:ext cx="233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x, y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 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(–</a:t>
            </a:r>
            <a:r>
              <a:rPr lang="en-US" sz="2400" i="1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x, 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–</a:t>
            </a:r>
            <a:r>
              <a:rPr lang="en-US" sz="2400" i="1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y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)</a:t>
            </a:r>
            <a:endParaRPr lang="en-US" sz="2400" dirty="0">
              <a:solidFill>
                <a:srgbClr val="DF682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1526" y="405790"/>
            <a:ext cx="3698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Reflection across the origin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2000" y="2150933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5520" y="3470282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(3, 1)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41999" y="3701141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8532" y="4366904"/>
            <a:ext cx="1263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(–1, –1)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21578" y="4597737"/>
            <a:ext cx="121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(–3, –1)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8532" y="5925988"/>
            <a:ext cx="121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(–1, –3)</a:t>
            </a:r>
          </a:p>
        </p:txBody>
      </p:sp>
    </p:spTree>
    <p:extLst>
      <p:ext uri="{BB962C8B-B14F-4D97-AF65-F5344CB8AC3E}">
        <p14:creationId xmlns:p14="http://schemas.microsoft.com/office/powerpoint/2010/main" val="5983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1727200"/>
            <a:ext cx="5511800" cy="513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42000" y="1060356"/>
            <a:ext cx="233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x, y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 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(–</a:t>
            </a:r>
            <a:r>
              <a:rPr lang="en-US" sz="2400" i="1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x, 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–</a:t>
            </a:r>
            <a:r>
              <a:rPr lang="en-US" sz="2400" i="1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y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)</a:t>
            </a:r>
            <a:endParaRPr lang="en-US" sz="2400" dirty="0">
              <a:solidFill>
                <a:srgbClr val="DF682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1526" y="405790"/>
            <a:ext cx="3698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Reflection across the origin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2000" y="2150933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5520" y="3470282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(3, 1)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41999" y="3701141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8532" y="4366904"/>
            <a:ext cx="1263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(–1, –1)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21578" y="4597737"/>
            <a:ext cx="121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(–3, –1)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8532" y="5925988"/>
            <a:ext cx="121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E6820"/>
                </a:solidFill>
                <a:latin typeface="Times New Roman" charset="0"/>
                <a:ea typeface="Times New Roman" charset="0"/>
                <a:cs typeface="Times New Roman" charset="0"/>
              </a:rPr>
              <a:t>(–1, –3)</a:t>
            </a:r>
          </a:p>
        </p:txBody>
      </p:sp>
    </p:spTree>
    <p:extLst>
      <p:ext uri="{BB962C8B-B14F-4D97-AF65-F5344CB8AC3E}">
        <p14:creationId xmlns:p14="http://schemas.microsoft.com/office/powerpoint/2010/main" val="265985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86426" y="358423"/>
            <a:ext cx="6809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- Increasing the size by a given scale factor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4789" y="354990"/>
            <a:ext cx="284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Dilation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9800" y="1043319"/>
            <a:ext cx="300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x, y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 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(3</a:t>
            </a:r>
            <a:r>
              <a:rPr lang="en-US" sz="2400" i="1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x, 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3</a:t>
            </a:r>
            <a:r>
              <a:rPr lang="en-US" sz="2400" i="1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y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)</a:t>
            </a:r>
            <a:endParaRPr lang="en-US" sz="2400" dirty="0">
              <a:solidFill>
                <a:srgbClr val="DF682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626" y="2038833"/>
            <a:ext cx="27331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By how much are the 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>
                <a:latin typeface="Times New Roman"/>
                <a:cs typeface="Times New Roman"/>
              </a:rPr>
              <a:t> and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>
                <a:latin typeface="Times New Roman"/>
                <a:cs typeface="Times New Roman"/>
              </a:rPr>
              <a:t> coordinates changed here?</a:t>
            </a: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168" y="1728216"/>
            <a:ext cx="5513832" cy="512978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4838700" y="2235200"/>
            <a:ext cx="901700" cy="27051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740400" y="4940300"/>
            <a:ext cx="2755900" cy="9017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838700" y="4940300"/>
            <a:ext cx="901700" cy="9017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34619" y="4395096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(1, 3)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28139" y="5714445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(3, 1)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4618" y="5945304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78935" y="4476546"/>
            <a:ext cx="108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E1702B"/>
                </a:solidFill>
                <a:latin typeface="Times New Roman" charset="0"/>
                <a:ea typeface="Times New Roman" charset="0"/>
                <a:cs typeface="Times New Roman" charset="0"/>
              </a:rPr>
              <a:t>(3, 3)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0238" y="4367019"/>
            <a:ext cx="10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E1702B"/>
                </a:solidFill>
                <a:latin typeface="Times New Roman" charset="0"/>
                <a:ea typeface="Times New Roman" charset="0"/>
                <a:cs typeface="Times New Roman" charset="0"/>
              </a:rPr>
              <a:t>(9, 3)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89550" y="1773535"/>
            <a:ext cx="121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E1702B"/>
                </a:solidFill>
                <a:latin typeface="Times New Roman" charset="0"/>
                <a:ea typeface="Times New Roman" charset="0"/>
                <a:cs typeface="Times New Roman" charset="0"/>
              </a:rPr>
              <a:t>(3, 9)</a:t>
            </a:r>
          </a:p>
        </p:txBody>
      </p:sp>
    </p:spTree>
    <p:extLst>
      <p:ext uri="{BB962C8B-B14F-4D97-AF65-F5344CB8AC3E}">
        <p14:creationId xmlns:p14="http://schemas.microsoft.com/office/powerpoint/2010/main" val="1182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-1rotation1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0" y="1627632"/>
            <a:ext cx="5581092" cy="52303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86426" y="358423"/>
            <a:ext cx="6809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- Rotating the 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>
                <a:latin typeface="Times New Roman"/>
                <a:cs typeface="Times New Roman"/>
              </a:rPr>
              <a:t> and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>
                <a:latin typeface="Times New Roman"/>
                <a:cs typeface="Times New Roman"/>
              </a:rPr>
              <a:t> coordinates so that the figure is  </a:t>
            </a:r>
          </a:p>
          <a:p>
            <a:r>
              <a:rPr lang="en-US" sz="2400" dirty="0">
                <a:latin typeface="Times New Roman"/>
                <a:cs typeface="Times New Roman"/>
              </a:rPr>
              <a:t>   rotated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4789" y="354990"/>
            <a:ext cx="284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/>
                <a:cs typeface="Times New Roman"/>
              </a:rPr>
              <a:t>Rotation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5884" y="1146940"/>
            <a:ext cx="241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x, y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 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(–</a:t>
            </a:r>
            <a:r>
              <a:rPr lang="en-US" sz="2400" i="1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y, x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)</a:t>
            </a:r>
            <a:endParaRPr lang="en-US" sz="2400" dirty="0">
              <a:solidFill>
                <a:srgbClr val="DF682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126" y="3313935"/>
            <a:ext cx="310013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Here is a 90 degree rotation to the right about the origin</a:t>
            </a:r>
          </a:p>
        </p:txBody>
      </p:sp>
      <p:sp>
        <p:nvSpPr>
          <p:cNvPr id="9" name="Arc 8"/>
          <p:cNvSpPr/>
          <p:nvPr/>
        </p:nvSpPr>
        <p:spPr>
          <a:xfrm rot="21425801">
            <a:off x="4730880" y="3941904"/>
            <a:ext cx="557784" cy="558592"/>
          </a:xfrm>
          <a:prstGeom prst="arc">
            <a:avLst>
              <a:gd name="adj1" fmla="val 15093501"/>
              <a:gd name="adj2" fmla="val 0"/>
            </a:avLst>
          </a:prstGeom>
          <a:ln>
            <a:headEnd type="none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92865" y="1625702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2892" y="3559034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(3, 1)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35375" y="3559034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(1, 1)</a:t>
            </a:r>
          </a:p>
        </p:txBody>
      </p:sp>
    </p:spTree>
    <p:extLst>
      <p:ext uri="{BB962C8B-B14F-4D97-AF65-F5344CB8AC3E}">
        <p14:creationId xmlns:p14="http://schemas.microsoft.com/office/powerpoint/2010/main" val="14987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-1rotation2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0" y="1627632"/>
            <a:ext cx="5581092" cy="5230368"/>
          </a:xfrm>
          <a:prstGeom prst="rect">
            <a:avLst/>
          </a:prstGeom>
        </p:spPr>
      </p:pic>
      <p:pic>
        <p:nvPicPr>
          <p:cNvPr id="8" name="Picture 7" descr="4-1rotation3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032" y="1629623"/>
            <a:ext cx="5578968" cy="52283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86426" y="358423"/>
            <a:ext cx="6809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- Rotating the 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>
                <a:latin typeface="Times New Roman"/>
                <a:cs typeface="Times New Roman"/>
              </a:rPr>
              <a:t> and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>
                <a:latin typeface="Times New Roman"/>
                <a:cs typeface="Times New Roman"/>
              </a:rPr>
              <a:t> coordinates so that the figure is  </a:t>
            </a:r>
          </a:p>
          <a:p>
            <a:r>
              <a:rPr lang="en-US" sz="2400" dirty="0">
                <a:latin typeface="Times New Roman"/>
                <a:cs typeface="Times New Roman"/>
              </a:rPr>
              <a:t>   rotated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4789" y="354990"/>
            <a:ext cx="284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/>
                <a:cs typeface="Times New Roman"/>
              </a:rPr>
              <a:t>Rotation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5884" y="1146940"/>
            <a:ext cx="241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x, y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 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(–</a:t>
            </a:r>
            <a:r>
              <a:rPr lang="en-US" sz="2400" i="1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y, x</a:t>
            </a:r>
            <a:r>
              <a:rPr lang="en-US" sz="2400" dirty="0">
                <a:solidFill>
                  <a:srgbClr val="DF6820"/>
                </a:solidFill>
                <a:latin typeface="Times New Roman" charset="0"/>
                <a:ea typeface="Times New Roman" charset="0"/>
                <a:cs typeface="Times New Roman" charset="0"/>
                <a:sym typeface="Wingdings"/>
              </a:rPr>
              <a:t>)</a:t>
            </a:r>
            <a:endParaRPr lang="en-US" sz="2400" dirty="0">
              <a:solidFill>
                <a:srgbClr val="DF682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126" y="3313935"/>
            <a:ext cx="310013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Here is a 90 degree rotation to the right about the origin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4341" y="4576675"/>
            <a:ext cx="108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16230"/>
                </a:solidFill>
                <a:latin typeface="Times New Roman" charset="0"/>
                <a:ea typeface="Times New Roman" charset="0"/>
                <a:cs typeface="Times New Roman" charset="0"/>
              </a:rPr>
              <a:t>(3, –1)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50990" y="6396335"/>
            <a:ext cx="10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16230"/>
                </a:solidFill>
                <a:latin typeface="Times New Roman" charset="0"/>
                <a:ea typeface="Times New Roman" charset="0"/>
                <a:cs typeface="Times New Roman" charset="0"/>
              </a:rPr>
              <a:t>(1, –3)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78372" y="4535493"/>
            <a:ext cx="121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D16230"/>
                </a:solidFill>
                <a:latin typeface="Times New Roman" charset="0"/>
                <a:ea typeface="Times New Roman" charset="0"/>
                <a:cs typeface="Times New Roman" charset="0"/>
              </a:rPr>
              <a:t>(–1, 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92865" y="1625702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(1, 3)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82892" y="3559034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(3, 1)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5375" y="3559034"/>
            <a:ext cx="88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F003F"/>
                </a:solidFill>
                <a:latin typeface="Times New Roman" charset="0"/>
                <a:ea typeface="Times New Roman" charset="0"/>
                <a:cs typeface="Times New Roman" charset="0"/>
              </a:rPr>
              <a:t>(1, 1)</a:t>
            </a:r>
          </a:p>
        </p:txBody>
      </p:sp>
      <p:sp>
        <p:nvSpPr>
          <p:cNvPr id="19" name="Arc 18"/>
          <p:cNvSpPr/>
          <p:nvPr/>
        </p:nvSpPr>
        <p:spPr>
          <a:xfrm rot="21425801">
            <a:off x="4730880" y="3941904"/>
            <a:ext cx="557784" cy="558592"/>
          </a:xfrm>
          <a:prstGeom prst="arc">
            <a:avLst>
              <a:gd name="adj1" fmla="val 15093501"/>
              <a:gd name="adj2" fmla="val 0"/>
            </a:avLst>
          </a:prstGeom>
          <a:ln>
            <a:headEnd type="none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0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.9|3|15.1|2.2|11.9|3.1|3.2|6.2|1.5|7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.9|3|15.1|2.2|11.9|3.1|3.2|6.2|1.5|7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688</Words>
  <Application>Microsoft Macintosh PowerPoint</Application>
  <PresentationFormat>On-screen Show (4:3)</PresentationFormat>
  <Paragraphs>101</Paragraphs>
  <Slides>11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Equation</vt:lpstr>
      <vt:lpstr>Transformations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 Ignatius College Prep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Triangles</dc:title>
  <dc:creator>Brian Murphy</dc:creator>
  <cp:lastModifiedBy>Microsoft Office User</cp:lastModifiedBy>
  <cp:revision>45</cp:revision>
  <dcterms:created xsi:type="dcterms:W3CDTF">2016-10-01T19:13:59Z</dcterms:created>
  <dcterms:modified xsi:type="dcterms:W3CDTF">2020-10-12T17:22:27Z</dcterms:modified>
</cp:coreProperties>
</file>