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82" r:id="rId4"/>
    <p:sldId id="284" r:id="rId5"/>
    <p:sldId id="285" r:id="rId6"/>
    <p:sldId id="286" r:id="rId7"/>
    <p:sldId id="261" r:id="rId8"/>
    <p:sldId id="283" r:id="rId9"/>
    <p:sldId id="288" r:id="rId10"/>
    <p:sldId id="265" r:id="rId11"/>
    <p:sldId id="290" r:id="rId12"/>
    <p:sldId id="289" r:id="rId13"/>
    <p:sldId id="279" r:id="rId14"/>
    <p:sldId id="280" r:id="rId15"/>
    <p:sldId id="287" r:id="rId16"/>
    <p:sldId id="29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CC0"/>
    <a:srgbClr val="800080"/>
    <a:srgbClr val="CCFFFF"/>
    <a:srgbClr val="FF0000"/>
    <a:srgbClr val="9900CC"/>
    <a:srgbClr val="9933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5" autoAdjust="0"/>
    <p:restoredTop sz="84345" autoAdjust="0"/>
  </p:normalViewPr>
  <p:slideViewPr>
    <p:cSldViewPr>
      <p:cViewPr>
        <p:scale>
          <a:sx n="112" d="100"/>
          <a:sy n="112" d="100"/>
        </p:scale>
        <p:origin x="-516" y="-6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6" Type="http://schemas.openxmlformats.org/officeDocument/2006/relationships/image" Target="../media/image22.emf"/><Relationship Id="rId5" Type="http://schemas.openxmlformats.org/officeDocument/2006/relationships/image" Target="../media/image21.wmf"/><Relationship Id="rId4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1.wmf"/><Relationship Id="rId1" Type="http://schemas.openxmlformats.org/officeDocument/2006/relationships/image" Target="../media/image20.emf"/><Relationship Id="rId4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wmf"/><Relationship Id="rId4" Type="http://schemas.openxmlformats.org/officeDocument/2006/relationships/image" Target="../media/image4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1.emf"/><Relationship Id="rId1" Type="http://schemas.openxmlformats.org/officeDocument/2006/relationships/image" Target="../media/image42.emf"/><Relationship Id="rId6" Type="http://schemas.openxmlformats.org/officeDocument/2006/relationships/image" Target="../media/image45.emf"/><Relationship Id="rId5" Type="http://schemas.openxmlformats.org/officeDocument/2006/relationships/image" Target="../media/image40.wmf"/><Relationship Id="rId4" Type="http://schemas.openxmlformats.org/officeDocument/2006/relationships/image" Target="../media/image4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46.wmf"/><Relationship Id="rId1" Type="http://schemas.openxmlformats.org/officeDocument/2006/relationships/image" Target="../media/image42.emf"/><Relationship Id="rId5" Type="http://schemas.openxmlformats.org/officeDocument/2006/relationships/image" Target="../media/image43.emf"/><Relationship Id="rId4" Type="http://schemas.openxmlformats.org/officeDocument/2006/relationships/image" Target="../media/image4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A70A0-BFFA-7F43-9DD0-0D7D898B4465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EBFE1-1E89-0A4E-BA6E-9071105759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Clean this up and</a:t>
            </a:r>
            <a:r>
              <a:rPr lang="en-US" baseline="0" dirty="0" smtClean="0"/>
              <a:t> add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8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Clean this up and</a:t>
            </a:r>
            <a:r>
              <a:rPr lang="en-US" baseline="0" dirty="0" smtClean="0"/>
              <a:t> add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8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Clean this up and</a:t>
            </a:r>
            <a:r>
              <a:rPr lang="en-US" baseline="0" dirty="0" smtClean="0"/>
              <a:t> add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8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Clean this up and</a:t>
            </a:r>
            <a:r>
              <a:rPr lang="en-US" baseline="0" dirty="0" smtClean="0"/>
              <a:t> add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8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754B8-B75E-480D-8FEE-BC512E4C1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C667F-7D03-4734-B286-ED6A5EB40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E1EE6-7C88-400A-AABB-E0B2C74D7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4DF68-D1FC-4490-914C-FA3300156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CC434-53DC-41AE-B7F2-02D37555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336AD-CA99-4C46-A208-278AAA466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149C9-D54F-4C22-BD8E-11D1366AF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5EED-B70B-45EC-9E85-20DF1D808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24E87-E5CF-4D6A-8861-AF3C2A741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A6DE5-3CBE-4EFC-B7C4-840AF263F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0B6AE-C736-4EFC-846B-6F10FF224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CE1B054D-2387-4A0C-B623-371A33317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.emf"/><Relationship Id="rId4" Type="http://schemas.openxmlformats.org/officeDocument/2006/relationships/notesSlide" Target="../notesSlides/notesSlide1.xml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e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1.emf"/><Relationship Id="rId2" Type="http://schemas.openxmlformats.org/officeDocument/2006/relationships/tags" Target="../tags/tag2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5" Type="http://schemas.openxmlformats.org/officeDocument/2006/relationships/image" Target="../media/image10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emf"/><Relationship Id="rId14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emf"/><Relationship Id="rId12" Type="http://schemas.openxmlformats.org/officeDocument/2006/relationships/oleObject" Target="../embeddings/oleObject16.bin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5.emf"/><Relationship Id="rId5" Type="http://schemas.openxmlformats.org/officeDocument/2006/relationships/image" Target="../media/image8.emf"/><Relationship Id="rId15" Type="http://schemas.openxmlformats.org/officeDocument/2006/relationships/image" Target="../media/image11.e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2.emf"/><Relationship Id="rId1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1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emf"/><Relationship Id="rId12" Type="http://schemas.openxmlformats.org/officeDocument/2006/relationships/oleObject" Target="../embeddings/oleObject22.bin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5.emf"/><Relationship Id="rId5" Type="http://schemas.openxmlformats.org/officeDocument/2006/relationships/image" Target="../media/image8.emf"/><Relationship Id="rId15" Type="http://schemas.openxmlformats.org/officeDocument/2006/relationships/image" Target="../media/image11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2.emf"/><Relationship Id="rId14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emf"/><Relationship Id="rId12" Type="http://schemas.openxmlformats.org/officeDocument/2006/relationships/oleObject" Target="../embeddings/oleObject28.bin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8.emf"/><Relationship Id="rId5" Type="http://schemas.openxmlformats.org/officeDocument/2006/relationships/image" Target="../media/image13.e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emf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23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20.emf"/><Relationship Id="rId17" Type="http://schemas.openxmlformats.org/officeDocument/2006/relationships/oleObject" Target="../embeddings/oleObject39.bin"/><Relationship Id="rId2" Type="http://schemas.openxmlformats.org/officeDocument/2006/relationships/tags" Target="../tags/tag7.xml"/><Relationship Id="rId16" Type="http://schemas.openxmlformats.org/officeDocument/2006/relationships/image" Target="../media/image22.emf"/><Relationship Id="rId20" Type="http://schemas.openxmlformats.org/officeDocument/2006/relationships/image" Target="../media/image24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19.emf"/><Relationship Id="rId19" Type="http://schemas.openxmlformats.org/officeDocument/2006/relationships/oleObject" Target="../embeddings/oleObject40.bin"/><Relationship Id="rId4" Type="http://schemas.openxmlformats.org/officeDocument/2006/relationships/image" Target="../media/image25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27.emf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26.e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4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6.bin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30.emf"/><Relationship Id="rId4" Type="http://schemas.openxmlformats.org/officeDocument/2006/relationships/notesSlide" Target="../notesSlides/notesSlide2.xml"/><Relationship Id="rId9" Type="http://schemas.openxmlformats.org/officeDocument/2006/relationships/oleObject" Target="../embeddings/oleObject4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9.bin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33.emf"/><Relationship Id="rId4" Type="http://schemas.openxmlformats.org/officeDocument/2006/relationships/notesSlide" Target="../notesSlides/notesSlide3.xml"/><Relationship Id="rId9" Type="http://schemas.openxmlformats.org/officeDocument/2006/relationships/oleObject" Target="../embeddings/oleObject5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2.bin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33.emf"/><Relationship Id="rId4" Type="http://schemas.openxmlformats.org/officeDocument/2006/relationships/notesSlide" Target="../notesSlides/notesSlide4.xml"/><Relationship Id="rId9" Type="http://schemas.openxmlformats.org/officeDocument/2006/relationships/oleObject" Target="../embeddings/oleObject5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oleObject" Target="../embeddings/oleObject58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37.wmf"/><Relationship Id="rId2" Type="http://schemas.openxmlformats.org/officeDocument/2006/relationships/tags" Target="../tags/tag12.xml"/><Relationship Id="rId16" Type="http://schemas.openxmlformats.org/officeDocument/2006/relationships/image" Target="../media/image3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36.emf"/><Relationship Id="rId4" Type="http://schemas.openxmlformats.org/officeDocument/2006/relationships/notesSlide" Target="../notesSlides/notesSlide5.xml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3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emf"/><Relationship Id="rId12" Type="http://schemas.openxmlformats.org/officeDocument/2006/relationships/image" Target="../media/image43.emf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1.bin"/><Relationship Id="rId11" Type="http://schemas.openxmlformats.org/officeDocument/2006/relationships/oleObject" Target="../embeddings/oleObject64.bin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oleObject" Target="../embeddings/oleObject70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emf"/><Relationship Id="rId12" Type="http://schemas.openxmlformats.org/officeDocument/2006/relationships/image" Target="../media/image43.emf"/><Relationship Id="rId2" Type="http://schemas.openxmlformats.org/officeDocument/2006/relationships/tags" Target="../tags/tag14.xml"/><Relationship Id="rId16" Type="http://schemas.openxmlformats.org/officeDocument/2006/relationships/image" Target="../media/image45.e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6.bin"/><Relationship Id="rId11" Type="http://schemas.openxmlformats.org/officeDocument/2006/relationships/oleObject" Target="../embeddings/oleObject69.bin"/><Relationship Id="rId5" Type="http://schemas.openxmlformats.org/officeDocument/2006/relationships/image" Target="../media/image42.emf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44.emf"/><Relationship Id="rId4" Type="http://schemas.openxmlformats.org/officeDocument/2006/relationships/oleObject" Target="../embeddings/oleObject65.bin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4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oleObject" Target="../embeddings/oleObject77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wmf"/><Relationship Id="rId12" Type="http://schemas.openxmlformats.org/officeDocument/2006/relationships/image" Target="../media/image45.emf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3.bin"/><Relationship Id="rId11" Type="http://schemas.openxmlformats.org/officeDocument/2006/relationships/oleObject" Target="../embeddings/oleObject76.bin"/><Relationship Id="rId5" Type="http://schemas.openxmlformats.org/officeDocument/2006/relationships/image" Target="../media/image42.e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40.wmf"/><Relationship Id="rId14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lin ang="15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498080" y="86868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124200" y="30480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8</a:t>
            </a:r>
            <a:r>
              <a:rPr lang="en-US" dirty="0" smtClean="0">
                <a:latin typeface="Times New Roman"/>
                <a:cs typeface="Times New Roman"/>
              </a:rPr>
              <a:t>-6 Vectors </a:t>
            </a:r>
            <a:r>
              <a:rPr lang="en-US" dirty="0">
                <a:latin typeface="Times New Roman"/>
                <a:cs typeface="Times New Roman"/>
              </a:rPr>
              <a:t>in a Plane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835650" y="6613525"/>
            <a:ext cx="3308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Greg Kelly, Hanford High School, Richland, Washington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371600" y="914400"/>
            <a:ext cx="6172200" cy="2895600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371600" y="3810000"/>
            <a:ext cx="6172200" cy="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177628"/>
              </p:ext>
            </p:extLst>
          </p:nvPr>
        </p:nvGraphicFramePr>
        <p:xfrm>
          <a:off x="4864100" y="31369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24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4100" y="31369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333543"/>
              </p:ext>
            </p:extLst>
          </p:nvPr>
        </p:nvGraphicFramePr>
        <p:xfrm>
          <a:off x="3657600" y="1828800"/>
          <a:ext cx="800100" cy="50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25" name="Equation" r:id="rId7" imgW="482600" imgH="304800" progId="Equation.DSMT4">
                  <p:embed/>
                </p:oleObj>
              </mc:Choice>
              <mc:Fallback>
                <p:oleObj name="Equation" r:id="rId7" imgW="4826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7600" y="1828800"/>
                        <a:ext cx="800100" cy="5053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782387"/>
              </p:ext>
            </p:extLst>
          </p:nvPr>
        </p:nvGraphicFramePr>
        <p:xfrm>
          <a:off x="4681538" y="3938588"/>
          <a:ext cx="2746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26" name="Equation" r:id="rId9" imgW="165100" imgH="241300" progId="Equation.DSMT4">
                  <p:embed/>
                </p:oleObj>
              </mc:Choice>
              <mc:Fallback>
                <p:oleObj name="Equation" r:id="rId9" imgW="1651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1538" y="3938588"/>
                        <a:ext cx="2746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765665"/>
              </p:ext>
            </p:extLst>
          </p:nvPr>
        </p:nvGraphicFramePr>
        <p:xfrm>
          <a:off x="7772400" y="2265363"/>
          <a:ext cx="2746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27" name="Equation" r:id="rId11" imgW="165100" imgH="266700" progId="Equation.DSMT4">
                  <p:embed/>
                </p:oleObj>
              </mc:Choice>
              <mc:Fallback>
                <p:oleObj name="Equation" r:id="rId11" imgW="1651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72400" y="2265363"/>
                        <a:ext cx="274638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This is a Vector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71016" y="379476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38862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appears as a line segment that connects two points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4495800"/>
            <a:ext cx="35814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also has something else: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886200" y="4491335"/>
            <a:ext cx="1524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Direction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33400" y="5029200"/>
            <a:ext cx="25908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But the best part 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895600" y="5029200"/>
            <a:ext cx="6096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t’s really just the hypotenuse of a right triangle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533400" y="5562600"/>
            <a:ext cx="65532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What are those symbols next to each line segment? 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6096000"/>
            <a:ext cx="2450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We shall soon see.</a:t>
            </a: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411" grpId="0"/>
      <p:bldP spid="12" grpId="0"/>
      <p:bldP spid="13" grpId="0" animBg="1"/>
      <p:bldP spid="18" grpId="0"/>
      <p:bldP spid="19" grpId="0"/>
      <p:bldP spid="20" grpId="0"/>
      <p:bldP spid="23" grpId="0"/>
      <p:bldP spid="24" grpId="0"/>
      <p:bldP spid="2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the past we’ve only worked with lines that have slopes but not necessarily direction.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Quantities such as force, displacement or velocity that have direction as well as magnitude are represented by </a:t>
            </a:r>
            <a:r>
              <a:rPr lang="en-US" u="sng" dirty="0">
                <a:latin typeface="Times New Roman"/>
                <a:cs typeface="Times New Roman"/>
              </a:rPr>
              <a:t>directed line segments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3581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4927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3403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52400" y="5334000"/>
            <a:ext cx="841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581400" y="30480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655950"/>
              </p:ext>
            </p:extLst>
          </p:nvPr>
        </p:nvGraphicFramePr>
        <p:xfrm>
          <a:off x="1447800" y="3429000"/>
          <a:ext cx="724979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1" name="Equation" r:id="rId4" imgW="237600" imgH="200880" progId="Equation.DSMT4">
                  <p:embed/>
                </p:oleObj>
              </mc:Choice>
              <mc:Fallback>
                <p:oleObj name="Equation" r:id="rId4" imgW="237600" imgH="200880" progId="Equation.DSMT4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724979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029200" y="28956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length </a:t>
            </a:r>
            <a:r>
              <a:rPr lang="en-US" dirty="0" smtClean="0">
                <a:latin typeface="Times New Roman"/>
                <a:cs typeface="Times New Roman"/>
              </a:rPr>
              <a:t>is of this vector is written as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347611"/>
              </p:ext>
            </p:extLst>
          </p:nvPr>
        </p:nvGraphicFramePr>
        <p:xfrm>
          <a:off x="6248400" y="3788327"/>
          <a:ext cx="650875" cy="707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2" name="Equation" r:id="rId6" imgW="283320" imgH="301680" progId="Equation.DSMT4">
                  <p:embed/>
                </p:oleObj>
              </mc:Choice>
              <mc:Fallback>
                <p:oleObj name="Equation" r:id="rId6" imgW="283320" imgH="301680" progId="Equation.DSMT4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788327"/>
                        <a:ext cx="650875" cy="70747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247876"/>
              </p:ext>
            </p:extLst>
          </p:nvPr>
        </p:nvGraphicFramePr>
        <p:xfrm>
          <a:off x="4343400" y="4953000"/>
          <a:ext cx="4495800" cy="811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3" name="Equation" r:id="rId8" imgW="1819080" imgH="319680" progId="Equation.DSMT4">
                  <p:embed/>
                </p:oleObj>
              </mc:Choice>
              <mc:Fallback>
                <p:oleObj name="Equation" r:id="rId8" imgW="1819080" imgH="319680" progId="Equation.DSMT4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953000"/>
                        <a:ext cx="4495800" cy="8117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77881"/>
              </p:ext>
            </p:extLst>
          </p:nvPr>
        </p:nvGraphicFramePr>
        <p:xfrm>
          <a:off x="76200" y="4724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4" name="Equation" r:id="rId10" imgW="429480" imgH="228240" progId="Equation.DSMT4">
                  <p:embed/>
                </p:oleObj>
              </mc:Choice>
              <mc:Fallback>
                <p:oleObj name="Equation" r:id="rId10" imgW="429480" imgH="228240" progId="Equation.DSMT4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724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237684"/>
              </p:ext>
            </p:extLst>
          </p:nvPr>
        </p:nvGraphicFramePr>
        <p:xfrm>
          <a:off x="2819400" y="2971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5" name="Equation" r:id="rId12" imgW="466200" imgH="228240" progId="Equation.DSMT4">
                  <p:embed/>
                </p:oleObj>
              </mc:Choice>
              <mc:Fallback>
                <p:oleObj name="Equation" r:id="rId12" imgW="466200" imgH="228240" progId="Equation.DSMT4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There’s a difference between going 50 mph north and 50 mph south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990600" y="4855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505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038600" y="6019800"/>
            <a:ext cx="44807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Look, it’s just the distance formula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 flipV="1">
            <a:off x="1066800" y="4901184"/>
            <a:ext cx="187452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 flipV="1">
            <a:off x="2935224" y="3581400"/>
            <a:ext cx="0" cy="13258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167575"/>
              </p:ext>
            </p:extLst>
          </p:nvPr>
        </p:nvGraphicFramePr>
        <p:xfrm>
          <a:off x="1676400" y="5029200"/>
          <a:ext cx="647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6" name="Equation" r:id="rId14" imgW="431800" imgH="203200" progId="Equation.DSMT4">
                  <p:embed/>
                </p:oleObj>
              </mc:Choice>
              <mc:Fallback>
                <p:oleObj name="Equation" r:id="rId14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76400" y="5029200"/>
                        <a:ext cx="6477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79359"/>
              </p:ext>
            </p:extLst>
          </p:nvPr>
        </p:nvGraphicFramePr>
        <p:xfrm>
          <a:off x="3057525" y="4114800"/>
          <a:ext cx="6286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" name="Equation" r:id="rId16" imgW="419100" imgH="203200" progId="Equation.DSMT4">
                  <p:embed/>
                </p:oleObj>
              </mc:Choice>
              <mc:Fallback>
                <p:oleObj name="Equation" r:id="rId16" imgW="419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057525" y="4114800"/>
                        <a:ext cx="62865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572000" y="4491335"/>
            <a:ext cx="381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can be calculated like this:</a:t>
            </a:r>
            <a:endParaRPr lang="en-US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4" grpId="0" animBg="1"/>
      <p:bldP spid="5125" grpId="0" autoUpdateAnimBg="0"/>
      <p:bldP spid="5126" grpId="0" autoUpdateAnimBg="0"/>
      <p:bldP spid="5127" grpId="0" autoUpdateAnimBg="0"/>
      <p:bldP spid="5128" grpId="0" autoUpdateAnimBg="0"/>
      <p:bldP spid="5130" grpId="0" autoUpdateAnimBg="0"/>
      <p:bldP spid="15" grpId="0" autoUpdateAnimBg="0"/>
      <p:bldP spid="3" grpId="0" animBg="1"/>
      <p:bldP spid="17" grpId="0" animBg="1"/>
      <p:bldP spid="18" grpId="0" autoUpdateAnimBg="0"/>
      <p:bldP spid="19" grpId="0" animBg="1"/>
      <p:bldP spid="20" grpId="0" animBg="1"/>
      <p:bldP spid="2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the past we’ve only worked with lines that have slopes but not necessarily direction.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Quantities such as force, displacement or velocity that have direction as well as magnitude are represented by </a:t>
            </a:r>
            <a:r>
              <a:rPr lang="en-US" u="sng" dirty="0">
                <a:latin typeface="Times New Roman"/>
                <a:cs typeface="Times New Roman"/>
              </a:rPr>
              <a:t>directed line segments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3581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4927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3403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883249"/>
              </p:ext>
            </p:extLst>
          </p:nvPr>
        </p:nvGraphicFramePr>
        <p:xfrm>
          <a:off x="76200" y="4724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4" name="Equation" r:id="rId4" imgW="429480" imgH="228240" progId="Equation.DSMT4">
                  <p:embed/>
                </p:oleObj>
              </mc:Choice>
              <mc:Fallback>
                <p:oleObj name="Equation" r:id="rId4" imgW="429480" imgH="228240" progId="Equation.DSMT4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724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987808"/>
              </p:ext>
            </p:extLst>
          </p:nvPr>
        </p:nvGraphicFramePr>
        <p:xfrm>
          <a:off x="2819400" y="2971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5" name="Equation" r:id="rId6" imgW="466200" imgH="228240" progId="Equation.DSMT4">
                  <p:embed/>
                </p:oleObj>
              </mc:Choice>
              <mc:Fallback>
                <p:oleObj name="Equation" r:id="rId6" imgW="466200" imgH="228240" progId="Equation.DSMT4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990600" y="4855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505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5105400" y="3124200"/>
            <a:ext cx="342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</a:t>
            </a:r>
            <a:r>
              <a:rPr lang="en-US" u="sng" dirty="0">
                <a:latin typeface="Times New Roman"/>
                <a:cs typeface="Times New Roman"/>
              </a:rPr>
              <a:t>component form</a:t>
            </a:r>
            <a:r>
              <a:rPr lang="en-US" dirty="0">
                <a:latin typeface="Times New Roman"/>
                <a:cs typeface="Times New Roman"/>
              </a:rPr>
              <a:t> of this vector is: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6629400" y="4648200"/>
            <a:ext cx="0" cy="30480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724401" y="4953000"/>
            <a:ext cx="190861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3124200" y="4486870"/>
            <a:ext cx="1676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The horizontal change in position</a:t>
            </a:r>
            <a:endParaRPr lang="en-US" sz="1800" b="1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772400" y="4724400"/>
            <a:ext cx="0" cy="12954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800609" y="6019800"/>
            <a:ext cx="295958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3124200" y="5562600"/>
            <a:ext cx="1600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The vertical change in position</a:t>
            </a:r>
            <a:endParaRPr lang="en-US" sz="18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There’s a difference between going 50 mph north and 50 mph south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423260"/>
              </p:ext>
            </p:extLst>
          </p:nvPr>
        </p:nvGraphicFramePr>
        <p:xfrm>
          <a:off x="5105400" y="3962400"/>
          <a:ext cx="3340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6" name="Equation" r:id="rId8" imgW="1343880" imgH="264960" progId="Equation.DSMT4">
                  <p:embed/>
                </p:oleObj>
              </mc:Choice>
              <mc:Fallback>
                <p:oleObj name="Equation" r:id="rId8" imgW="1343880" imgH="264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962400"/>
                        <a:ext cx="33401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52400" y="5334000"/>
            <a:ext cx="841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3581400" y="30480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graphicFrame>
        <p:nvGraphicFramePr>
          <p:cNvPr id="2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532968"/>
              </p:ext>
            </p:extLst>
          </p:nvPr>
        </p:nvGraphicFramePr>
        <p:xfrm>
          <a:off x="1447800" y="3429000"/>
          <a:ext cx="724979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7" name="Equation" r:id="rId10" imgW="237600" imgH="200880" progId="Equation.DSMT4">
                  <p:embed/>
                </p:oleObj>
              </mc:Choice>
              <mc:Fallback>
                <p:oleObj name="Equation" r:id="rId10" imgW="237600" imgH="20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724979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417081"/>
              </p:ext>
            </p:extLst>
          </p:nvPr>
        </p:nvGraphicFramePr>
        <p:xfrm>
          <a:off x="1676400" y="5029200"/>
          <a:ext cx="647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8" name="Equation" r:id="rId12" imgW="431800" imgH="203200" progId="Equation.DSMT4">
                  <p:embed/>
                </p:oleObj>
              </mc:Choice>
              <mc:Fallback>
                <p:oleObj name="Equation" r:id="rId12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76400" y="5029200"/>
                        <a:ext cx="6477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581694"/>
              </p:ext>
            </p:extLst>
          </p:nvPr>
        </p:nvGraphicFramePr>
        <p:xfrm>
          <a:off x="3057525" y="4114800"/>
          <a:ext cx="6286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9" name="Equation" r:id="rId14" imgW="419100" imgH="203200" progId="Equation.DSMT4">
                  <p:embed/>
                </p:oleObj>
              </mc:Choice>
              <mc:Fallback>
                <p:oleObj name="Equation" r:id="rId14" imgW="419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57525" y="4114800"/>
                        <a:ext cx="62865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Line 4"/>
          <p:cNvSpPr>
            <a:spLocks noChangeShapeType="1"/>
          </p:cNvSpPr>
          <p:nvPr/>
        </p:nvSpPr>
        <p:spPr bwMode="auto">
          <a:xfrm flipV="1">
            <a:off x="1066800" y="4901184"/>
            <a:ext cx="187452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flipV="1">
            <a:off x="2935224" y="3581400"/>
            <a:ext cx="0" cy="13258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09635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the past we’ve only worked with lines that have slopes but not necessarily direction.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Quantities such as force, displacement or velocity that have direction as well as magnitude are represented by </a:t>
            </a:r>
            <a:r>
              <a:rPr lang="en-US" u="sng" dirty="0">
                <a:latin typeface="Times New Roman"/>
                <a:cs typeface="Times New Roman"/>
              </a:rPr>
              <a:t>directed line segments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3581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4927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3403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484690"/>
              </p:ext>
            </p:extLst>
          </p:nvPr>
        </p:nvGraphicFramePr>
        <p:xfrm>
          <a:off x="76200" y="4724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5" name="Equation" r:id="rId4" imgW="429480" imgH="228240" progId="Equation.DSMT4">
                  <p:embed/>
                </p:oleObj>
              </mc:Choice>
              <mc:Fallback>
                <p:oleObj name="Equation" r:id="rId4" imgW="429480" imgH="22824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724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553989"/>
              </p:ext>
            </p:extLst>
          </p:nvPr>
        </p:nvGraphicFramePr>
        <p:xfrm>
          <a:off x="2819400" y="2971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6" name="Equation" r:id="rId6" imgW="466200" imgH="228240" progId="Equation.DSMT4">
                  <p:embed/>
                </p:oleObj>
              </mc:Choice>
              <mc:Fallback>
                <p:oleObj name="Equation" r:id="rId6" imgW="466200" imgH="228240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990600" y="4855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505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5105400" y="3124200"/>
            <a:ext cx="342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</a:t>
            </a:r>
            <a:r>
              <a:rPr lang="en-US" u="sng" dirty="0">
                <a:latin typeface="Times New Roman"/>
                <a:cs typeface="Times New Roman"/>
              </a:rPr>
              <a:t>component form</a:t>
            </a:r>
            <a:r>
              <a:rPr lang="en-US" dirty="0">
                <a:latin typeface="Times New Roman"/>
                <a:cs typeface="Times New Roman"/>
              </a:rPr>
              <a:t> of this vector is: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04800" y="59436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Notice here that we always subtract </a:t>
            </a:r>
            <a:r>
              <a:rPr lang="en-US" u="sng" dirty="0" smtClean="0">
                <a:latin typeface="Times New Roman"/>
                <a:cs typeface="Times New Roman"/>
              </a:rPr>
              <a:t>the initial point from the terminal point</a:t>
            </a:r>
            <a:r>
              <a:rPr lang="en-US" dirty="0" smtClean="0">
                <a:latin typeface="Times New Roman"/>
                <a:cs typeface="Times New Roman"/>
              </a:rPr>
              <a:t> because we need to establish direction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There’s a difference between going 50 mph north and 50 mph south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572416"/>
              </p:ext>
            </p:extLst>
          </p:nvPr>
        </p:nvGraphicFramePr>
        <p:xfrm>
          <a:off x="5105400" y="3962400"/>
          <a:ext cx="3340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7" name="Equation" r:id="rId8" imgW="1343880" imgH="264960" progId="Equation.DSMT4">
                  <p:embed/>
                </p:oleObj>
              </mc:Choice>
              <mc:Fallback>
                <p:oleObj name="Equation" r:id="rId8" imgW="1343880" imgH="264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962400"/>
                        <a:ext cx="33401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52400" y="5334000"/>
            <a:ext cx="841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3581400" y="30480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graphicFrame>
        <p:nvGraphicFramePr>
          <p:cNvPr id="2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422563"/>
              </p:ext>
            </p:extLst>
          </p:nvPr>
        </p:nvGraphicFramePr>
        <p:xfrm>
          <a:off x="1447800" y="3429000"/>
          <a:ext cx="724979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8" name="Equation" r:id="rId10" imgW="237600" imgH="200880" progId="Equation.DSMT4">
                  <p:embed/>
                </p:oleObj>
              </mc:Choice>
              <mc:Fallback>
                <p:oleObj name="Equation" r:id="rId10" imgW="237600" imgH="20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724979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185869"/>
              </p:ext>
            </p:extLst>
          </p:nvPr>
        </p:nvGraphicFramePr>
        <p:xfrm>
          <a:off x="1676400" y="5029200"/>
          <a:ext cx="647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09" name="Equation" r:id="rId12" imgW="431800" imgH="203200" progId="Equation.DSMT4">
                  <p:embed/>
                </p:oleObj>
              </mc:Choice>
              <mc:Fallback>
                <p:oleObj name="Equation" r:id="rId12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76400" y="5029200"/>
                        <a:ext cx="6477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284807"/>
              </p:ext>
            </p:extLst>
          </p:nvPr>
        </p:nvGraphicFramePr>
        <p:xfrm>
          <a:off x="3057525" y="4114800"/>
          <a:ext cx="6286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0" name="Equation" r:id="rId14" imgW="419100" imgH="203200" progId="Equation.DSMT4">
                  <p:embed/>
                </p:oleObj>
              </mc:Choice>
              <mc:Fallback>
                <p:oleObj name="Equation" r:id="rId14" imgW="419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57525" y="4114800"/>
                        <a:ext cx="62865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Line 4"/>
          <p:cNvSpPr>
            <a:spLocks noChangeShapeType="1"/>
          </p:cNvSpPr>
          <p:nvPr/>
        </p:nvSpPr>
        <p:spPr bwMode="auto">
          <a:xfrm flipV="1">
            <a:off x="1066800" y="4901184"/>
            <a:ext cx="187452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2" name="Line 4"/>
          <p:cNvSpPr>
            <a:spLocks noChangeShapeType="1"/>
          </p:cNvSpPr>
          <p:nvPr/>
        </p:nvSpPr>
        <p:spPr bwMode="auto">
          <a:xfrm flipV="1">
            <a:off x="2935224" y="3581400"/>
            <a:ext cx="0" cy="13258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09635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the past we’ve only worked with lines that have slopes but not necessarily direction.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Quantities such as force, displacement or velocity that have direction as well as magnitude are represented by </a:t>
            </a:r>
            <a:r>
              <a:rPr lang="en-US" u="sng" dirty="0">
                <a:latin typeface="Times New Roman"/>
                <a:cs typeface="Times New Roman"/>
              </a:rPr>
              <a:t>directed line segments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3581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4927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3403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245848" y="3560717"/>
            <a:ext cx="8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762000" y="5343545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835009"/>
              </p:ext>
            </p:extLst>
          </p:nvPr>
        </p:nvGraphicFramePr>
        <p:xfrm>
          <a:off x="2357438" y="4149725"/>
          <a:ext cx="73501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7" name="Equation" r:id="rId4" imgW="241300" imgH="215900" progId="Equation.DSMT4">
                  <p:embed/>
                </p:oleObj>
              </mc:Choice>
              <mc:Fallback>
                <p:oleObj name="Equation" r:id="rId4" imgW="2413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4149725"/>
                        <a:ext cx="73501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257800" y="3352800"/>
            <a:ext cx="30736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The length </a:t>
            </a:r>
            <a:r>
              <a:rPr lang="en-US" dirty="0" smtClean="0">
                <a:latin typeface="Times New Roman"/>
                <a:cs typeface="Times New Roman"/>
              </a:rPr>
              <a:t>is written as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850318"/>
              </p:ext>
            </p:extLst>
          </p:nvPr>
        </p:nvGraphicFramePr>
        <p:xfrm>
          <a:off x="6634163" y="3938588"/>
          <a:ext cx="793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8" name="Equation" r:id="rId6" imgW="279400" imgH="317500" progId="Equation.DSMT4">
                  <p:embed/>
                </p:oleObj>
              </mc:Choice>
              <mc:Fallback>
                <p:oleObj name="Equation" r:id="rId6" imgW="2794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4163" y="3938588"/>
                        <a:ext cx="793750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809456"/>
              </p:ext>
            </p:extLst>
          </p:nvPr>
        </p:nvGraphicFramePr>
        <p:xfrm>
          <a:off x="4346575" y="4938713"/>
          <a:ext cx="4487863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9" name="Equation" r:id="rId8" imgW="1816100" imgH="330200" progId="Equation.DSMT4">
                  <p:embed/>
                </p:oleObj>
              </mc:Choice>
              <mc:Fallback>
                <p:oleObj name="Equation" r:id="rId8" imgW="18161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5" y="4938713"/>
                        <a:ext cx="4487863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220957"/>
              </p:ext>
            </p:extLst>
          </p:nvPr>
        </p:nvGraphicFramePr>
        <p:xfrm>
          <a:off x="76200" y="4724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0" name="Equation" r:id="rId10" imgW="429480" imgH="228240" progId="Equation.DSMT4">
                  <p:embed/>
                </p:oleObj>
              </mc:Choice>
              <mc:Fallback>
                <p:oleObj name="Equation" r:id="rId10" imgW="429480" imgH="228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724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632350"/>
              </p:ext>
            </p:extLst>
          </p:nvPr>
        </p:nvGraphicFramePr>
        <p:xfrm>
          <a:off x="2819400" y="2971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1" name="Equation" r:id="rId12" imgW="466200" imgH="228240" progId="Equation.DSMT4">
                  <p:embed/>
                </p:oleObj>
              </mc:Choice>
              <mc:Fallback>
                <p:oleObj name="Equation" r:id="rId12" imgW="466200" imgH="228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990600" y="4855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505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3603587" y="5987475"/>
            <a:ext cx="49409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Notice that the length will be the same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There’s a difference between going 50 mph north and 50 mph south</a:t>
            </a:r>
            <a:endParaRPr lang="en-US" sz="2200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30327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4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7" grpId="0" autoUpdateAnimBg="0"/>
      <p:bldP spid="5128" grpId="0" autoUpdateAnimBg="0"/>
      <p:bldP spid="5130" grpId="0" autoUpdateAnimBg="0"/>
      <p:bldP spid="18" grpId="0" autoUpdateAnimBg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the past we’ve only worked with lines that have slopes but not necessarily direction.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Quantities such as force, displacement or velocity that have direction as well as magnitude are represented by </a:t>
            </a:r>
            <a:r>
              <a:rPr lang="en-US" u="sng" dirty="0">
                <a:latin typeface="Times New Roman"/>
                <a:cs typeface="Times New Roman"/>
              </a:rPr>
              <a:t>directed line segments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3581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4927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3403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400815"/>
              </p:ext>
            </p:extLst>
          </p:nvPr>
        </p:nvGraphicFramePr>
        <p:xfrm>
          <a:off x="2357438" y="4149725"/>
          <a:ext cx="73501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2" name="Equation" r:id="rId4" imgW="241300" imgH="215900" progId="Equation.DSMT4">
                  <p:embed/>
                </p:oleObj>
              </mc:Choice>
              <mc:Fallback>
                <p:oleObj name="Equation" r:id="rId4" imgW="2413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4149725"/>
                        <a:ext cx="73501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031013"/>
              </p:ext>
            </p:extLst>
          </p:nvPr>
        </p:nvGraphicFramePr>
        <p:xfrm>
          <a:off x="76200" y="4724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3" name="Equation" r:id="rId6" imgW="429480" imgH="228240" progId="Equation.DSMT4">
                  <p:embed/>
                </p:oleObj>
              </mc:Choice>
              <mc:Fallback>
                <p:oleObj name="Equation" r:id="rId6" imgW="429480" imgH="228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724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942038"/>
              </p:ext>
            </p:extLst>
          </p:nvPr>
        </p:nvGraphicFramePr>
        <p:xfrm>
          <a:off x="2819400" y="2971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4" name="Equation" r:id="rId8" imgW="466200" imgH="228240" progId="Equation.DSMT4">
                  <p:embed/>
                </p:oleObj>
              </mc:Choice>
              <mc:Fallback>
                <p:oleObj name="Equation" r:id="rId8" imgW="466200" imgH="228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990600" y="4855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505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40970"/>
              </p:ext>
            </p:extLst>
          </p:nvPr>
        </p:nvGraphicFramePr>
        <p:xfrm>
          <a:off x="5105400" y="4038600"/>
          <a:ext cx="33432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5" name="Equation" r:id="rId10" imgW="1346200" imgH="279400" progId="Equation.DSMT4">
                  <p:embed/>
                </p:oleObj>
              </mc:Choice>
              <mc:Fallback>
                <p:oleObj name="Equation" r:id="rId10" imgW="13462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038600"/>
                        <a:ext cx="33432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5105400" y="3124200"/>
            <a:ext cx="342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</a:t>
            </a:r>
            <a:r>
              <a:rPr lang="en-US" u="sng" dirty="0">
                <a:latin typeface="Times New Roman"/>
                <a:cs typeface="Times New Roman"/>
              </a:rPr>
              <a:t>component form</a:t>
            </a:r>
            <a:r>
              <a:rPr lang="en-US" dirty="0">
                <a:latin typeface="Times New Roman"/>
                <a:cs typeface="Times New Roman"/>
              </a:rPr>
              <a:t> of this vector is: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-76200" y="6172200"/>
            <a:ext cx="9220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100" dirty="0" smtClean="0">
                <a:latin typeface="Times New Roman"/>
                <a:cs typeface="Times New Roman"/>
              </a:rPr>
              <a:t>Same vector length (magnitude), same slope (line segment) but opposite vectors.</a:t>
            </a:r>
            <a:endParaRPr lang="en-US" sz="2100" dirty="0">
              <a:latin typeface="Times New Roman"/>
              <a:cs typeface="Times New Roman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245848" y="3560717"/>
            <a:ext cx="8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762000" y="5343545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There’s a difference between going 50 mph north and 50 mph south</a:t>
            </a:r>
            <a:endParaRPr lang="en-US" sz="2200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59354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2" descr="GTB9IH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57200" y="381000"/>
            <a:ext cx="6248400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1066800" y="1524000"/>
            <a:ext cx="609600" cy="6096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36725" y="1335088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143000" y="20574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Q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219200" y="990600"/>
            <a:ext cx="8684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(–3, 4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04800" y="1905000"/>
            <a:ext cx="8684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(–5, 2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8204" name="Objec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982654"/>
              </p:ext>
            </p:extLst>
          </p:nvPr>
        </p:nvGraphicFramePr>
        <p:xfrm>
          <a:off x="5535613" y="481013"/>
          <a:ext cx="2767012" cy="653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39" name="Equation" r:id="rId5" imgW="1143000" imgH="279400" progId="Equation.DSMT4">
                  <p:embed/>
                </p:oleObj>
              </mc:Choice>
              <mc:Fallback>
                <p:oleObj name="Equation" r:id="rId5" imgW="1143000" imgH="279400" progId="Equation.DSMT4">
                  <p:embed/>
                  <p:pic>
                    <p:nvPicPr>
                      <p:cNvPr id="0" name="Picture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613" y="481013"/>
                        <a:ext cx="2767012" cy="6535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405236"/>
              </p:ext>
            </p:extLst>
          </p:nvPr>
        </p:nvGraphicFramePr>
        <p:xfrm>
          <a:off x="5356225" y="2381250"/>
          <a:ext cx="32019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0" name="Equation" r:id="rId7" imgW="1219200" imgH="279400" progId="Equation.DSMT4">
                  <p:embed/>
                </p:oleObj>
              </mc:Choice>
              <mc:Fallback>
                <p:oleObj name="Equation" r:id="rId7" imgW="1219200" imgH="279400" progId="Equation.DSMT4">
                  <p:embed/>
                  <p:pic>
                    <p:nvPicPr>
                      <p:cNvPr id="0" name="Picture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225" y="2381250"/>
                        <a:ext cx="3201988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7" name="Line 15"/>
          <p:cNvSpPr>
            <a:spLocks noChangeShapeType="1"/>
          </p:cNvSpPr>
          <p:nvPr/>
        </p:nvSpPr>
        <p:spPr bwMode="auto">
          <a:xfrm flipV="1">
            <a:off x="2667000" y="2157984"/>
            <a:ext cx="609600" cy="6096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743200" y="1752600"/>
            <a:ext cx="7402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(2, 2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821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815981"/>
              </p:ext>
            </p:extLst>
          </p:nvPr>
        </p:nvGraphicFramePr>
        <p:xfrm>
          <a:off x="5029200" y="4724400"/>
          <a:ext cx="3481387" cy="968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1" name="Equation" r:id="rId9" imgW="1362240" imgH="365400" progId="Equation.DSMT4">
                  <p:embed/>
                </p:oleObj>
              </mc:Choice>
              <mc:Fallback>
                <p:oleObj name="Equation" r:id="rId9" imgW="1362240" imgH="365400" progId="Equation.DSMT4">
                  <p:embed/>
                  <p:pic>
                    <p:nvPicPr>
                      <p:cNvPr id="0" name="Picture 3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724400"/>
                        <a:ext cx="3481387" cy="9681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019192"/>
              </p:ext>
            </p:extLst>
          </p:nvPr>
        </p:nvGraphicFramePr>
        <p:xfrm>
          <a:off x="2286000" y="5867400"/>
          <a:ext cx="277495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2" name="Equation" r:id="rId11" imgW="1032840" imgH="319680" progId="Equation.DSMT4">
                  <p:embed/>
                </p:oleObj>
              </mc:Choice>
              <mc:Fallback>
                <p:oleObj name="Equation" r:id="rId11" imgW="1032840" imgH="319680" progId="Equation.DSMT4">
                  <p:embed/>
                  <p:pic>
                    <p:nvPicPr>
                      <p:cNvPr id="0" name="Picture 3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867400"/>
                        <a:ext cx="2774950" cy="881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03814"/>
              </p:ext>
            </p:extLst>
          </p:nvPr>
        </p:nvGraphicFramePr>
        <p:xfrm>
          <a:off x="5105400" y="5897880"/>
          <a:ext cx="11525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3" name="Equation" r:id="rId13" imgW="431310" imgH="215931" progId="Equation.DSMT4">
                  <p:embed/>
                </p:oleObj>
              </mc:Choice>
              <mc:Fallback>
                <p:oleObj name="Equation" r:id="rId13" imgW="431310" imgH="215931" progId="Equation.DSMT4">
                  <p:embed/>
                  <p:pic>
                    <p:nvPicPr>
                      <p:cNvPr id="0" name="Picture 3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897880"/>
                        <a:ext cx="115252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667000" y="27432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+mj-lt"/>
              </a:rPr>
              <a:t>A</a:t>
            </a:r>
            <a:endParaRPr lang="en-US" sz="2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505200" y="18288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B</a:t>
            </a:r>
            <a:endParaRPr lang="en-US" sz="2000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3" name="Line 3"/>
          <p:cNvSpPr>
            <a:spLocks noChangeShapeType="1"/>
          </p:cNvSpPr>
          <p:nvPr/>
        </p:nvSpPr>
        <p:spPr bwMode="auto">
          <a:xfrm flipH="1">
            <a:off x="1676400" y="1524000"/>
            <a:ext cx="0" cy="60960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 flipH="1">
            <a:off x="1066800" y="2133600"/>
            <a:ext cx="6096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441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n-lt"/>
              </a:rPr>
              <a:t>Find the component form of each vector</a:t>
            </a:r>
            <a:endParaRPr lang="en-US" sz="2000" dirty="0">
              <a:latin typeface="+mn-lt"/>
            </a:endParaRPr>
          </a:p>
        </p:txBody>
      </p:sp>
      <p:graphicFrame>
        <p:nvGraphicFramePr>
          <p:cNvPr id="26" name="Objec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1804436"/>
              </p:ext>
            </p:extLst>
          </p:nvPr>
        </p:nvGraphicFramePr>
        <p:xfrm>
          <a:off x="6013450" y="1352550"/>
          <a:ext cx="1705864" cy="685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4" name="Equation" r:id="rId15" imgW="698500" imgH="279400" progId="Equation.DSMT4">
                  <p:embed/>
                </p:oleObj>
              </mc:Choice>
              <mc:Fallback>
                <p:oleObj name="Equation" r:id="rId15" imgW="698500" imgH="279400" progId="Equation.DSMT4">
                  <p:embed/>
                  <p:pic>
                    <p:nvPicPr>
                      <p:cNvPr id="0" name="Picture 3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3450" y="1352550"/>
                        <a:ext cx="1705864" cy="685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997445"/>
              </p:ext>
            </p:extLst>
          </p:nvPr>
        </p:nvGraphicFramePr>
        <p:xfrm>
          <a:off x="5753100" y="3257550"/>
          <a:ext cx="23034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5" name="Equation" r:id="rId17" imgW="876300" imgH="279400" progId="Equation.DSMT4">
                  <p:embed/>
                </p:oleObj>
              </mc:Choice>
              <mc:Fallback>
                <p:oleObj name="Equation" r:id="rId17" imgW="876300" imgH="279400" progId="Equation.DSMT4">
                  <p:embed/>
                  <p:pic>
                    <p:nvPicPr>
                      <p:cNvPr id="0" name="Picture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3257550"/>
                        <a:ext cx="2303463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014586"/>
              </p:ext>
            </p:extLst>
          </p:nvPr>
        </p:nvGraphicFramePr>
        <p:xfrm>
          <a:off x="758825" y="4724400"/>
          <a:ext cx="30305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46" name="Equation" r:id="rId19" imgW="1179360" imgH="365400" progId="Equation.DSMT4">
                  <p:embed/>
                </p:oleObj>
              </mc:Choice>
              <mc:Fallback>
                <p:oleObj name="Equation" r:id="rId19" imgW="1179360" imgH="365400" progId="Equation.DSMT4">
                  <p:embed/>
                  <p:pic>
                    <p:nvPicPr>
                      <p:cNvPr id="0" name="Picture 3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4724400"/>
                        <a:ext cx="3030538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6" grpId="0"/>
      <p:bldP spid="8198" grpId="0"/>
      <p:bldP spid="8199" grpId="0"/>
      <p:bldP spid="8200" grpId="0"/>
      <p:bldP spid="8207" grpId="0" animBg="1"/>
      <p:bldP spid="8209" grpId="0"/>
      <p:bldP spid="18" grpId="0"/>
      <p:bldP spid="19" grpId="0"/>
      <p:bldP spid="23" grpId="0" animBg="1"/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2" descr="GTB9IH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57200" y="381000"/>
            <a:ext cx="6248400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1066800" y="1524000"/>
            <a:ext cx="609600" cy="6096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36725" y="1335088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143000" y="20574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Q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219200" y="990600"/>
            <a:ext cx="8684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(–3, 4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04800" y="1905000"/>
            <a:ext cx="8684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(–5, 2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V="1">
            <a:off x="2667000" y="2157984"/>
            <a:ext cx="609600" cy="6096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743200" y="1752600"/>
            <a:ext cx="7402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(2, 2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821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019192"/>
              </p:ext>
            </p:extLst>
          </p:nvPr>
        </p:nvGraphicFramePr>
        <p:xfrm>
          <a:off x="4953000" y="2514600"/>
          <a:ext cx="277495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27" name="Equation" r:id="rId5" imgW="1032840" imgH="319680" progId="Equation.DSMT4">
                  <p:embed/>
                </p:oleObj>
              </mc:Choice>
              <mc:Fallback>
                <p:oleObj name="Equation" r:id="rId5" imgW="1032840" imgH="319680" progId="Equation.DSMT4">
                  <p:embed/>
                  <p:pic>
                    <p:nvPicPr>
                      <p:cNvPr id="0" name="Object 3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514600"/>
                        <a:ext cx="2774950" cy="881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03814"/>
              </p:ext>
            </p:extLst>
          </p:nvPr>
        </p:nvGraphicFramePr>
        <p:xfrm>
          <a:off x="7772400" y="2590800"/>
          <a:ext cx="11525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28" name="Equation" r:id="rId7" imgW="431310" imgH="215931" progId="Equation.DSMT4">
                  <p:embed/>
                </p:oleObj>
              </mc:Choice>
              <mc:Fallback>
                <p:oleObj name="Equation" r:id="rId7" imgW="431310" imgH="215931" progId="Equation.DSMT4">
                  <p:embed/>
                  <p:pic>
                    <p:nvPicPr>
                      <p:cNvPr id="0" name="Object 3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590800"/>
                        <a:ext cx="115252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667000" y="27432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+mj-lt"/>
              </a:rPr>
              <a:t>A</a:t>
            </a:r>
            <a:endParaRPr lang="en-US" sz="2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505200" y="18288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B</a:t>
            </a:r>
            <a:endParaRPr lang="en-US" sz="2000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441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n-lt"/>
              </a:rPr>
              <a:t>Find the component form of each vector</a:t>
            </a:r>
            <a:endParaRPr lang="en-US" sz="2000" dirty="0">
              <a:latin typeface="+mn-lt"/>
            </a:endParaRPr>
          </a:p>
        </p:txBody>
      </p:sp>
      <p:graphicFrame>
        <p:nvGraphicFramePr>
          <p:cNvPr id="2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604756"/>
              </p:ext>
            </p:extLst>
          </p:nvPr>
        </p:nvGraphicFramePr>
        <p:xfrm>
          <a:off x="5900738" y="361950"/>
          <a:ext cx="19494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29" name="Equation" r:id="rId9" imgW="723900" imgH="279400" progId="Equation.DSMT4">
                  <p:embed/>
                </p:oleObj>
              </mc:Choice>
              <mc:Fallback>
                <p:oleObj name="Equation" r:id="rId9" imgW="723900" imgH="279400" progId="Equation.DSMT4">
                  <p:embed/>
                  <p:pic>
                    <p:nvPicPr>
                      <p:cNvPr id="0" name="Object 3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0738" y="361950"/>
                        <a:ext cx="1949450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255695"/>
              </p:ext>
            </p:extLst>
          </p:nvPr>
        </p:nvGraphicFramePr>
        <p:xfrm>
          <a:off x="5719763" y="1352550"/>
          <a:ext cx="23717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30" name="Equation" r:id="rId11" imgW="901700" imgH="279400" progId="Equation.DSMT4">
                  <p:embed/>
                </p:oleObj>
              </mc:Choice>
              <mc:Fallback>
                <p:oleObj name="Equation" r:id="rId11" imgW="901700" imgH="279400" progId="Equation.DSMT4">
                  <p:embed/>
                  <p:pic>
                    <p:nvPicPr>
                      <p:cNvPr id="0" name="Object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763" y="1352550"/>
                        <a:ext cx="2371725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762000" y="50292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Notice that the vectors are pointed in opposite directions</a:t>
            </a:r>
            <a:endParaRPr lang="en-US" dirty="0">
              <a:latin typeface="+mn-lt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762000" y="5638800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but have the same length.</a:t>
            </a:r>
            <a:endParaRPr lang="en-US" dirty="0"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Line 3"/>
          <p:cNvSpPr>
            <a:spLocks noChangeShapeType="1"/>
          </p:cNvSpPr>
          <p:nvPr/>
        </p:nvSpPr>
        <p:spPr bwMode="auto">
          <a:xfrm flipH="1" flipV="1">
            <a:off x="2819400" y="685800"/>
            <a:ext cx="762000" cy="152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221" name="Line 4"/>
          <p:cNvSpPr>
            <a:spLocks noChangeShapeType="1"/>
          </p:cNvSpPr>
          <p:nvPr/>
        </p:nvSpPr>
        <p:spPr bwMode="auto">
          <a:xfrm flipV="1">
            <a:off x="1676400" y="2209800"/>
            <a:ext cx="1905000" cy="11430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1676400" y="685800"/>
            <a:ext cx="1143000" cy="2667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60725" y="9540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+mj-lt"/>
              </a:rPr>
              <a:t>v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25146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  <a:latin typeface="+mj-lt"/>
              </a:rPr>
              <a:t>u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057400" y="2133600"/>
            <a:ext cx="838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+ v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114800" y="2133600"/>
            <a:ext cx="3665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is the </a:t>
            </a:r>
            <a:r>
              <a:rPr lang="en-US" u="sng" dirty="0">
                <a:solidFill>
                  <a:srgbClr val="FF0000"/>
                </a:solidFill>
                <a:latin typeface="+mj-lt"/>
              </a:rPr>
              <a:t>resultant vector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191000" y="381000"/>
            <a:ext cx="29087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+mj-lt"/>
                <a:cs typeface="Times New Roman"/>
              </a:rPr>
              <a:t>Vector </a:t>
            </a:r>
            <a:r>
              <a:rPr lang="en-US" sz="3200" dirty="0" smtClean="0">
                <a:latin typeface="+mj-lt"/>
                <a:cs typeface="Times New Roman"/>
              </a:rPr>
              <a:t>Addition:</a:t>
            </a:r>
            <a:endParaRPr lang="en-US" sz="3200" dirty="0">
              <a:latin typeface="+mj-lt"/>
              <a:cs typeface="Times New Roman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048039"/>
              </p:ext>
            </p:extLst>
          </p:nvPr>
        </p:nvGraphicFramePr>
        <p:xfrm>
          <a:off x="5046663" y="2727325"/>
          <a:ext cx="191928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5" name="Equation" r:id="rId5" imgW="723900" imgH="266700" progId="Equation.DSMT4">
                  <p:embed/>
                </p:oleObj>
              </mc:Choice>
              <mc:Fallback>
                <p:oleObj name="Equation" r:id="rId5" imgW="723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2727325"/>
                        <a:ext cx="1919287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819400" y="5257800"/>
            <a:ext cx="3012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+mj-lt"/>
              </a:rPr>
              <a:t>(Add the components.)</a:t>
            </a: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56601"/>
              </p:ext>
            </p:extLst>
          </p:nvPr>
        </p:nvGraphicFramePr>
        <p:xfrm>
          <a:off x="5048250" y="3490913"/>
          <a:ext cx="19304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6" name="Equation" r:id="rId7" imgW="723900" imgH="266700" progId="Equation.DSMT4">
                  <p:embed/>
                </p:oleObj>
              </mc:Choice>
              <mc:Fallback>
                <p:oleObj name="Equation" r:id="rId7" imgW="723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0" y="3490913"/>
                        <a:ext cx="19304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858503"/>
              </p:ext>
            </p:extLst>
          </p:nvPr>
        </p:nvGraphicFramePr>
        <p:xfrm>
          <a:off x="2430463" y="4403725"/>
          <a:ext cx="39385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7" name="Equation" r:id="rId9" imgW="1498600" imgH="266700" progId="Equation.DSMT4">
                  <p:embed/>
                </p:oleObj>
              </mc:Choice>
              <mc:Fallback>
                <p:oleObj name="Equation" r:id="rId9" imgW="1498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463" y="4403725"/>
                        <a:ext cx="3938587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4"/>
          <p:cNvSpPr>
            <a:spLocks noChangeShapeType="1"/>
          </p:cNvSpPr>
          <p:nvPr/>
        </p:nvSpPr>
        <p:spPr bwMode="auto">
          <a:xfrm flipV="1">
            <a:off x="1676400" y="3352800"/>
            <a:ext cx="1905000" cy="0"/>
          </a:xfrm>
          <a:prstGeom prst="line">
            <a:avLst/>
          </a:prstGeom>
          <a:noFill/>
          <a:ln w="25400">
            <a:solidFill>
              <a:srgbClr val="9900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rgbClr val="000000"/>
                </a:solidFill>
                <a:prstDash val="dashDot"/>
              </a:ln>
              <a:latin typeface="+mj-lt"/>
            </a:endParaRPr>
          </a:p>
        </p:txBody>
      </p:sp>
      <p:sp>
        <p:nvSpPr>
          <p:cNvPr id="22" name="Line 4"/>
          <p:cNvSpPr>
            <a:spLocks noChangeShapeType="1"/>
          </p:cNvSpPr>
          <p:nvPr/>
        </p:nvSpPr>
        <p:spPr bwMode="auto">
          <a:xfrm flipV="1">
            <a:off x="3581400" y="2209800"/>
            <a:ext cx="0" cy="1143000"/>
          </a:xfrm>
          <a:prstGeom prst="line">
            <a:avLst/>
          </a:prstGeom>
          <a:noFill/>
          <a:ln w="25400">
            <a:solidFill>
              <a:srgbClr val="9900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4600" y="3352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800080"/>
                </a:solidFill>
                <a:latin typeface="+mj-lt"/>
              </a:rPr>
              <a:t>x</a:t>
            </a:r>
            <a:r>
              <a:rPr lang="en-US" i="1" baseline="-25000" dirty="0" err="1" smtClean="0">
                <a:solidFill>
                  <a:srgbClr val="800080"/>
                </a:solidFill>
                <a:latin typeface="+mj-lt"/>
              </a:rPr>
              <a:t>u</a:t>
            </a:r>
            <a:endParaRPr lang="en-US" i="1" dirty="0">
              <a:solidFill>
                <a:srgbClr val="80008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81400" y="2667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800080"/>
                </a:solidFill>
                <a:latin typeface="+mj-lt"/>
              </a:rPr>
              <a:t>y</a:t>
            </a:r>
            <a:r>
              <a:rPr lang="en-US" i="1" baseline="-25000" dirty="0" err="1" smtClean="0">
                <a:solidFill>
                  <a:srgbClr val="800080"/>
                </a:solidFill>
                <a:latin typeface="+mj-lt"/>
              </a:rPr>
              <a:t>u</a:t>
            </a:r>
            <a:endParaRPr lang="en-US" i="1" dirty="0">
              <a:solidFill>
                <a:srgbClr val="800080"/>
              </a:solidFill>
              <a:latin typeface="+mj-lt"/>
            </a:endParaRPr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 flipH="1" flipV="1">
            <a:off x="2819400" y="762000"/>
            <a:ext cx="0" cy="144780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5" name="Line 3"/>
          <p:cNvSpPr>
            <a:spLocks noChangeShapeType="1"/>
          </p:cNvSpPr>
          <p:nvPr/>
        </p:nvSpPr>
        <p:spPr bwMode="auto">
          <a:xfrm flipH="1" flipV="1">
            <a:off x="2819400" y="2209800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5600" y="1752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/>
                </a:solidFill>
                <a:latin typeface="+mj-lt"/>
              </a:rPr>
              <a:t>x</a:t>
            </a:r>
            <a:r>
              <a:rPr lang="en-US" i="1" baseline="-25000" dirty="0" smtClean="0">
                <a:solidFill>
                  <a:schemeClr val="accent6"/>
                </a:solidFill>
                <a:latin typeface="+mj-lt"/>
              </a:rPr>
              <a:t>v</a:t>
            </a:r>
            <a:endParaRPr lang="en-US" i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400" y="1447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chemeClr val="accent6"/>
                </a:solidFill>
                <a:latin typeface="+mj-lt"/>
              </a:rPr>
              <a:t>y</a:t>
            </a:r>
            <a:r>
              <a:rPr lang="en-US" i="1" baseline="-25000" dirty="0" err="1" smtClean="0">
                <a:solidFill>
                  <a:schemeClr val="accent6"/>
                </a:solidFill>
                <a:latin typeface="+mj-lt"/>
              </a:rPr>
              <a:t>v</a:t>
            </a:r>
            <a:endParaRPr lang="en-US" i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1447800"/>
            <a:ext cx="968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28" name="Line 6"/>
          <p:cNvSpPr>
            <a:spLocks noChangeShapeType="1"/>
          </p:cNvSpPr>
          <p:nvPr/>
        </p:nvSpPr>
        <p:spPr bwMode="auto">
          <a:xfrm flipV="1">
            <a:off x="1676400" y="685800"/>
            <a:ext cx="0" cy="2667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rgbClr val="000000"/>
                </a:solidFill>
                <a:prstDash val="lgDash"/>
              </a:ln>
              <a:latin typeface="+mj-lt"/>
            </a:endParaRPr>
          </a:p>
        </p:txBody>
      </p:sp>
      <p:sp>
        <p:nvSpPr>
          <p:cNvPr id="29" name="Line 6"/>
          <p:cNvSpPr>
            <a:spLocks noChangeShapeType="1"/>
          </p:cNvSpPr>
          <p:nvPr/>
        </p:nvSpPr>
        <p:spPr bwMode="auto">
          <a:xfrm flipV="1">
            <a:off x="1676400" y="6858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" y="1752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FF0000"/>
                </a:solidFill>
                <a:latin typeface="+mj-lt"/>
                <a:cs typeface="Times New Roman"/>
              </a:rPr>
              <a:t>y</a:t>
            </a:r>
            <a:r>
              <a:rPr lang="en-US" i="1" baseline="-25000" dirty="0" err="1" smtClean="0">
                <a:solidFill>
                  <a:srgbClr val="FF0000"/>
                </a:solidFill>
                <a:latin typeface="+mj-lt"/>
                <a:cs typeface="Times New Roman"/>
              </a:rPr>
              <a:t>u</a:t>
            </a:r>
            <a:r>
              <a:rPr lang="en-US" i="1" baseline="-25000" dirty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r>
              <a:rPr lang="en-US" i="1" dirty="0" smtClean="0">
                <a:solidFill>
                  <a:srgbClr val="FF0000"/>
                </a:solidFill>
                <a:latin typeface="+mj-lt"/>
                <a:cs typeface="Times New Roman"/>
              </a:rPr>
              <a:t>+</a:t>
            </a:r>
            <a:r>
              <a:rPr lang="en-US" i="1" baseline="-25000" dirty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+mj-lt"/>
                <a:cs typeface="Times New Roman"/>
              </a:rPr>
              <a:t>y</a:t>
            </a:r>
            <a:r>
              <a:rPr lang="en-US" i="1" baseline="-25000" dirty="0" err="1" smtClean="0">
                <a:solidFill>
                  <a:srgbClr val="FF0000"/>
                </a:solidFill>
                <a:latin typeface="+mj-lt"/>
                <a:cs typeface="Times New Roman"/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endParaRPr lang="en-US" i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76400" y="228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  <a:latin typeface="+mj-lt"/>
                <a:cs typeface="Times New Roman"/>
              </a:rPr>
              <a:t>x</a:t>
            </a:r>
            <a:r>
              <a:rPr lang="en-US" i="1" baseline="-25000" dirty="0" err="1" smtClean="0">
                <a:solidFill>
                  <a:srgbClr val="FF0000"/>
                </a:solidFill>
                <a:latin typeface="+mj-lt"/>
                <a:cs typeface="Times New Roman"/>
              </a:rPr>
              <a:t>u</a:t>
            </a:r>
            <a:r>
              <a:rPr lang="en-US" i="1" dirty="0" smtClean="0">
                <a:solidFill>
                  <a:srgbClr val="FF0000"/>
                </a:solidFill>
                <a:latin typeface="+mj-lt"/>
              </a:rPr>
              <a:t>+ x</a:t>
            </a:r>
            <a:r>
              <a:rPr lang="en-US" i="1" baseline="-25000" dirty="0">
                <a:solidFill>
                  <a:srgbClr val="FF0000"/>
                </a:solidFill>
                <a:latin typeface="+mj-lt"/>
              </a:rPr>
              <a:t>v</a:t>
            </a:r>
            <a:endParaRPr lang="en-US" i="1" dirty="0">
              <a:solidFill>
                <a:srgbClr val="FF0000"/>
              </a:solidFill>
              <a:latin typeface="+mj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904423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9221" grpId="0" animBg="1"/>
      <p:bldP spid="13318" grpId="0" animBg="1"/>
      <p:bldP spid="13319" grpId="0"/>
      <p:bldP spid="9226" grpId="0"/>
      <p:bldP spid="13323" grpId="0"/>
      <p:bldP spid="13324" grpId="0"/>
      <p:bldP spid="16" grpId="0"/>
      <p:bldP spid="21" grpId="0" animBg="1"/>
      <p:bldP spid="22" grpId="0" animBg="1"/>
      <p:bldP spid="2" grpId="0"/>
      <p:bldP spid="23" grpId="0"/>
      <p:bldP spid="24" grpId="0" animBg="1"/>
      <p:bldP spid="25" grpId="0" animBg="1"/>
      <p:bldP spid="26" grpId="0"/>
      <p:bldP spid="27" grpId="0"/>
      <p:bldP spid="3" grpId="0"/>
      <p:bldP spid="28" grpId="0" animBg="1"/>
      <p:bldP spid="29" grpId="0" animBg="1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Line 3"/>
          <p:cNvSpPr>
            <a:spLocks noChangeShapeType="1"/>
          </p:cNvSpPr>
          <p:nvPr/>
        </p:nvSpPr>
        <p:spPr bwMode="auto">
          <a:xfrm flipH="1" flipV="1">
            <a:off x="2819400" y="685800"/>
            <a:ext cx="762000" cy="152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221" name="Line 4"/>
          <p:cNvSpPr>
            <a:spLocks noChangeShapeType="1"/>
          </p:cNvSpPr>
          <p:nvPr/>
        </p:nvSpPr>
        <p:spPr bwMode="auto">
          <a:xfrm flipV="1">
            <a:off x="1676400" y="2209800"/>
            <a:ext cx="1905000" cy="11430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1676400" y="685800"/>
            <a:ext cx="1143000" cy="2667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60725" y="9540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+mj-lt"/>
              </a:rPr>
              <a:t>v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25146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  <a:latin typeface="+mj-lt"/>
              </a:rPr>
              <a:t>u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114800" y="2133600"/>
            <a:ext cx="3665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is the </a:t>
            </a:r>
            <a:r>
              <a:rPr lang="en-US" u="sng" dirty="0">
                <a:solidFill>
                  <a:srgbClr val="FF0000"/>
                </a:solidFill>
                <a:latin typeface="+mj-lt"/>
              </a:rPr>
              <a:t>resultant vector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191000" y="381000"/>
            <a:ext cx="29087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+mj-lt"/>
                <a:cs typeface="Times New Roman"/>
              </a:rPr>
              <a:t>Vector </a:t>
            </a:r>
            <a:r>
              <a:rPr lang="en-US" sz="3200" dirty="0" smtClean="0">
                <a:latin typeface="+mj-lt"/>
                <a:cs typeface="Times New Roman"/>
              </a:rPr>
              <a:t>Addition:</a:t>
            </a:r>
            <a:endParaRPr lang="en-US" sz="3200" dirty="0">
              <a:latin typeface="+mj-lt"/>
              <a:cs typeface="Times New Roman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16275"/>
              </p:ext>
            </p:extLst>
          </p:nvPr>
        </p:nvGraphicFramePr>
        <p:xfrm>
          <a:off x="5046663" y="2727325"/>
          <a:ext cx="191928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7" name="Equation" r:id="rId5" imgW="723900" imgH="266700" progId="Equation.DSMT4">
                  <p:embed/>
                </p:oleObj>
              </mc:Choice>
              <mc:Fallback>
                <p:oleObj name="Equation" r:id="rId5" imgW="723900" imgH="266700" progId="Equation.DSMT4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2727325"/>
                        <a:ext cx="1919287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819400" y="5257800"/>
            <a:ext cx="3012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+mj-lt"/>
              </a:rPr>
              <a:t>(Add the components.)</a:t>
            </a: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264334"/>
              </p:ext>
            </p:extLst>
          </p:nvPr>
        </p:nvGraphicFramePr>
        <p:xfrm>
          <a:off x="5048250" y="3490913"/>
          <a:ext cx="19304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8" name="Equation" r:id="rId7" imgW="723900" imgH="266700" progId="Equation.DSMT4">
                  <p:embed/>
                </p:oleObj>
              </mc:Choice>
              <mc:Fallback>
                <p:oleObj name="Equation" r:id="rId7" imgW="723900" imgH="266700" progId="Equation.DSMT4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0" y="3490913"/>
                        <a:ext cx="19304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185865"/>
              </p:ext>
            </p:extLst>
          </p:nvPr>
        </p:nvGraphicFramePr>
        <p:xfrm>
          <a:off x="2430463" y="4403725"/>
          <a:ext cx="39385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9" name="Equation" r:id="rId9" imgW="1498600" imgH="266700" progId="Equation.DSMT4">
                  <p:embed/>
                </p:oleObj>
              </mc:Choice>
              <mc:Fallback>
                <p:oleObj name="Equation" r:id="rId9" imgW="1498600" imgH="266700" progId="Equation.DSMT4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463" y="4403725"/>
                        <a:ext cx="3938587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486400" y="1447800"/>
            <a:ext cx="968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057400" y="2133600"/>
            <a:ext cx="838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+ v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3048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One method of adding vectors is the </a:t>
            </a:r>
          </a:p>
          <a:p>
            <a:r>
              <a:rPr lang="en-US" sz="1800" b="1" dirty="0" smtClean="0">
                <a:latin typeface="Times New Roman"/>
                <a:cs typeface="Times New Roman"/>
              </a:rPr>
              <a:t>Head to Tail Method</a:t>
            </a:r>
            <a:endParaRPr lang="en-US" sz="1800" b="1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9221" grpId="0" animBg="1"/>
      <p:bldP spid="13319" grpId="0"/>
      <p:bldP spid="922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 flipH="1" flipV="1">
            <a:off x="914400" y="1828800"/>
            <a:ext cx="762000" cy="152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 flipV="1">
            <a:off x="2819400" y="685800"/>
            <a:ext cx="762000" cy="152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221" name="Line 4"/>
          <p:cNvSpPr>
            <a:spLocks noChangeShapeType="1"/>
          </p:cNvSpPr>
          <p:nvPr/>
        </p:nvSpPr>
        <p:spPr bwMode="auto">
          <a:xfrm flipV="1">
            <a:off x="1676400" y="2209800"/>
            <a:ext cx="1905000" cy="11430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914400" y="685800"/>
            <a:ext cx="1905000" cy="11430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1676400" y="685800"/>
            <a:ext cx="1143000" cy="2667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60725" y="9540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+mj-lt"/>
              </a:rPr>
              <a:t>v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914400" y="2514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+mj-lt"/>
              </a:rPr>
              <a:t>v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25146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  <a:latin typeface="+mj-lt"/>
              </a:rPr>
              <a:t>u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524000" y="83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9900CC"/>
                </a:solidFill>
                <a:latin typeface="+mj-lt"/>
              </a:rPr>
              <a:t>u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114800" y="2133600"/>
            <a:ext cx="3665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is the </a:t>
            </a:r>
            <a:r>
              <a:rPr lang="en-US" u="sng" dirty="0">
                <a:solidFill>
                  <a:srgbClr val="FF0000"/>
                </a:solidFill>
                <a:latin typeface="+mj-lt"/>
              </a:rPr>
              <a:t>resultant vector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191000" y="381000"/>
            <a:ext cx="29087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+mj-lt"/>
                <a:cs typeface="Times New Roman"/>
              </a:rPr>
              <a:t>Vector </a:t>
            </a:r>
            <a:r>
              <a:rPr lang="en-US" sz="3200" dirty="0" smtClean="0">
                <a:latin typeface="+mj-lt"/>
                <a:cs typeface="Times New Roman"/>
              </a:rPr>
              <a:t>Addition:</a:t>
            </a:r>
            <a:endParaRPr lang="en-US" sz="3200" dirty="0">
              <a:latin typeface="+mj-lt"/>
              <a:cs typeface="Times New Roman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179392"/>
              </p:ext>
            </p:extLst>
          </p:nvPr>
        </p:nvGraphicFramePr>
        <p:xfrm>
          <a:off x="5046663" y="2727325"/>
          <a:ext cx="191928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3" name="Equation" r:id="rId5" imgW="723900" imgH="266700" progId="Equation.DSMT4">
                  <p:embed/>
                </p:oleObj>
              </mc:Choice>
              <mc:Fallback>
                <p:oleObj name="Equation" r:id="rId5" imgW="723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2727325"/>
                        <a:ext cx="1919287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819400" y="5257800"/>
            <a:ext cx="3012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+mj-lt"/>
              </a:rPr>
              <a:t>(Add the components.)</a:t>
            </a: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557376"/>
              </p:ext>
            </p:extLst>
          </p:nvPr>
        </p:nvGraphicFramePr>
        <p:xfrm>
          <a:off x="5048250" y="3490913"/>
          <a:ext cx="19304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4" name="Equation" r:id="rId7" imgW="723900" imgH="266700" progId="Equation.DSMT4">
                  <p:embed/>
                </p:oleObj>
              </mc:Choice>
              <mc:Fallback>
                <p:oleObj name="Equation" r:id="rId7" imgW="723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0" y="3490913"/>
                        <a:ext cx="19304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28942"/>
              </p:ext>
            </p:extLst>
          </p:nvPr>
        </p:nvGraphicFramePr>
        <p:xfrm>
          <a:off x="2430463" y="4403725"/>
          <a:ext cx="39385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5" name="Equation" r:id="rId9" imgW="1498600" imgH="266700" progId="Equation.DSMT4">
                  <p:embed/>
                </p:oleObj>
              </mc:Choice>
              <mc:Fallback>
                <p:oleObj name="Equation" r:id="rId9" imgW="1498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463" y="4403725"/>
                        <a:ext cx="3938587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486400" y="1447800"/>
            <a:ext cx="968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057400" y="2133600"/>
            <a:ext cx="838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+ v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37732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This one is called the</a:t>
            </a:r>
          </a:p>
          <a:p>
            <a:r>
              <a:rPr lang="en-US" sz="1800" b="1" dirty="0" smtClean="0">
                <a:latin typeface="Times New Roman"/>
                <a:cs typeface="Times New Roman"/>
              </a:rPr>
              <a:t>Parallelogram Method</a:t>
            </a:r>
            <a:endParaRPr lang="en-US" sz="1800" b="1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85822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7" grpId="0" animBg="1"/>
      <p:bldP spid="13320" grpId="0" autoUpdateAnimBg="0"/>
      <p:bldP spid="13322" grpId="0" autoUpdateAnimBg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ine 6"/>
          <p:cNvSpPr>
            <a:spLocks noChangeShapeType="1"/>
          </p:cNvSpPr>
          <p:nvPr/>
        </p:nvSpPr>
        <p:spPr bwMode="auto">
          <a:xfrm flipV="1">
            <a:off x="1691640" y="777240"/>
            <a:ext cx="1104900" cy="3417277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 flipV="1">
            <a:off x="2835275" y="773723"/>
            <a:ext cx="762000" cy="2274277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221" name="Line 4"/>
          <p:cNvSpPr>
            <a:spLocks noChangeShapeType="1"/>
          </p:cNvSpPr>
          <p:nvPr/>
        </p:nvSpPr>
        <p:spPr bwMode="auto">
          <a:xfrm flipV="1">
            <a:off x="1692275" y="3048000"/>
            <a:ext cx="1905000" cy="1143000"/>
          </a:xfrm>
          <a:prstGeom prst="line">
            <a:avLst/>
          </a:prstGeom>
          <a:noFill/>
          <a:ln w="25400">
            <a:solidFill>
              <a:srgbClr val="99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1692275" y="773723"/>
            <a:ext cx="1104900" cy="341727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33127" y="148081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+mj-lt"/>
              </a:rPr>
              <a:t>v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2530475" y="3657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  <a:latin typeface="+mj-lt"/>
              </a:rPr>
              <a:t>u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073275" y="2971800"/>
            <a:ext cx="838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+ v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214446" y="1428672"/>
            <a:ext cx="3665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is the </a:t>
            </a:r>
            <a:r>
              <a:rPr lang="en-US" u="sng" dirty="0">
                <a:solidFill>
                  <a:srgbClr val="FF0000"/>
                </a:solidFill>
                <a:latin typeface="+mj-lt"/>
              </a:rPr>
              <a:t>resultant vector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191000" y="381000"/>
            <a:ext cx="29087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+mj-lt"/>
                <a:cs typeface="Times New Roman"/>
              </a:rPr>
              <a:t>Vector </a:t>
            </a:r>
            <a:r>
              <a:rPr lang="en-US" sz="3200" dirty="0" smtClean="0">
                <a:latin typeface="+mj-lt"/>
                <a:cs typeface="Times New Roman"/>
              </a:rPr>
              <a:t>Addition:</a:t>
            </a:r>
            <a:endParaRPr lang="en-US" sz="3200" dirty="0">
              <a:latin typeface="+mj-lt"/>
              <a:cs typeface="Times New Roman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362780"/>
              </p:ext>
            </p:extLst>
          </p:nvPr>
        </p:nvGraphicFramePr>
        <p:xfrm>
          <a:off x="5334000" y="1919288"/>
          <a:ext cx="15494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79" name="Equation" r:id="rId5" imgW="584200" imgH="266700" progId="Equation.DSMT4">
                  <p:embed/>
                </p:oleObj>
              </mc:Choice>
              <mc:Fallback>
                <p:oleObj name="Equation" r:id="rId5" imgW="5842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919288"/>
                        <a:ext cx="1549400" cy="728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479875" y="4145285"/>
            <a:ext cx="3950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See?  Just add the components</a:t>
            </a:r>
            <a:endParaRPr lang="en-US" dirty="0">
              <a:latin typeface="+mj-lt"/>
            </a:endParaRP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962596"/>
              </p:ext>
            </p:extLst>
          </p:nvPr>
        </p:nvGraphicFramePr>
        <p:xfrm>
          <a:off x="5292725" y="2682875"/>
          <a:ext cx="17938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80" name="Equation" r:id="rId7" imgW="673100" imgH="266700" progId="Equation.DSMT4">
                  <p:embed/>
                </p:oleObj>
              </mc:Choice>
              <mc:Fallback>
                <p:oleObj name="Equation" r:id="rId7" imgW="673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682875"/>
                        <a:ext cx="1793875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709368"/>
              </p:ext>
            </p:extLst>
          </p:nvPr>
        </p:nvGraphicFramePr>
        <p:xfrm>
          <a:off x="4714875" y="3481388"/>
          <a:ext cx="2170113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81" name="Equation" r:id="rId9" imgW="825500" imgH="266700" progId="Equation.DSMT4">
                  <p:embed/>
                </p:oleObj>
              </mc:Choice>
              <mc:Fallback>
                <p:oleObj name="Equation" r:id="rId9" imgW="8255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5" y="3481388"/>
                        <a:ext cx="2170113" cy="728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4"/>
          <p:cNvSpPr>
            <a:spLocks noChangeShapeType="1"/>
          </p:cNvSpPr>
          <p:nvPr/>
        </p:nvSpPr>
        <p:spPr bwMode="auto">
          <a:xfrm flipV="1">
            <a:off x="1692275" y="4191000"/>
            <a:ext cx="1905000" cy="0"/>
          </a:xfrm>
          <a:prstGeom prst="line">
            <a:avLst/>
          </a:prstGeom>
          <a:noFill/>
          <a:ln w="25400">
            <a:solidFill>
              <a:srgbClr val="9900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rgbClr val="000000"/>
                </a:solidFill>
                <a:prstDash val="dashDot"/>
              </a:ln>
              <a:latin typeface="+mj-lt"/>
            </a:endParaRPr>
          </a:p>
        </p:txBody>
      </p:sp>
      <p:sp>
        <p:nvSpPr>
          <p:cNvPr id="22" name="Line 4"/>
          <p:cNvSpPr>
            <a:spLocks noChangeShapeType="1"/>
          </p:cNvSpPr>
          <p:nvPr/>
        </p:nvSpPr>
        <p:spPr bwMode="auto">
          <a:xfrm flipV="1">
            <a:off x="3597275" y="3048000"/>
            <a:ext cx="0" cy="1143000"/>
          </a:xfrm>
          <a:prstGeom prst="line">
            <a:avLst/>
          </a:prstGeom>
          <a:noFill/>
          <a:ln w="25400">
            <a:solidFill>
              <a:srgbClr val="9900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30475" y="4191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00080"/>
                </a:solidFill>
                <a:latin typeface="+mj-l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7275" y="3505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80"/>
                </a:solidFill>
                <a:latin typeface="+mj-lt"/>
              </a:rPr>
              <a:t>2</a:t>
            </a:r>
            <a:endParaRPr lang="en-US" dirty="0">
              <a:solidFill>
                <a:srgbClr val="800080"/>
              </a:solidFill>
              <a:latin typeface="+mj-lt"/>
            </a:endParaRPr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 flipH="1" flipV="1">
            <a:off x="2819400" y="762000"/>
            <a:ext cx="0" cy="228600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5" name="Line 3"/>
          <p:cNvSpPr>
            <a:spLocks noChangeShapeType="1"/>
          </p:cNvSpPr>
          <p:nvPr/>
        </p:nvSpPr>
        <p:spPr bwMode="auto">
          <a:xfrm flipH="1" flipV="1">
            <a:off x="2819400" y="3054096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  <a:prstDash val="dash"/>
              </a:ln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12267" y="262666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  <a:latin typeface="+mj-lt"/>
              </a:rPr>
              <a:t>–1</a:t>
            </a:r>
            <a:endParaRPr lang="en-US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54275" y="2286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  <a:latin typeface="+mj-lt"/>
              </a:rPr>
              <a:t>4</a:t>
            </a:r>
            <a:endParaRPr lang="en-US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0" y="924580"/>
            <a:ext cx="968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v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28" name="Line 6"/>
          <p:cNvSpPr>
            <a:spLocks noChangeShapeType="1"/>
          </p:cNvSpPr>
          <p:nvPr/>
        </p:nvSpPr>
        <p:spPr bwMode="auto">
          <a:xfrm flipV="1">
            <a:off x="1692275" y="762000"/>
            <a:ext cx="0" cy="3429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>
                <a:solidFill>
                  <a:srgbClr val="000000"/>
                </a:solidFill>
                <a:prstDash val="lgDash"/>
              </a:ln>
              <a:latin typeface="+mj-lt"/>
            </a:endParaRPr>
          </a:p>
        </p:txBody>
      </p:sp>
      <p:sp>
        <p:nvSpPr>
          <p:cNvPr id="29" name="Line 6"/>
          <p:cNvSpPr>
            <a:spLocks noChangeShapeType="1"/>
          </p:cNvSpPr>
          <p:nvPr/>
        </p:nvSpPr>
        <p:spPr bwMode="auto">
          <a:xfrm flipV="1">
            <a:off x="1692275" y="7620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" y="1752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  <a:cs typeface="Times New Roman"/>
              </a:rPr>
              <a:t>2 + 4</a:t>
            </a:r>
            <a:endParaRPr lang="en-US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92275" y="312058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  <a:cs typeface="Times New Roman"/>
              </a:rPr>
              <a:t>3 – 1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164680" y="4727331"/>
            <a:ext cx="36992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By the way, what’s the length of this new vector?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3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461626"/>
              </p:ext>
            </p:extLst>
          </p:nvPr>
        </p:nvGraphicFramePr>
        <p:xfrm>
          <a:off x="265113" y="5746750"/>
          <a:ext cx="2836862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82" name="Equation" r:id="rId11" imgW="1079280" imgH="291960" progId="Equation.DSMT4">
                  <p:embed/>
                </p:oleObj>
              </mc:Choice>
              <mc:Fallback>
                <p:oleObj name="Equation" r:id="rId11" imgW="107928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5746750"/>
                        <a:ext cx="2836862" cy="79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143034"/>
              </p:ext>
            </p:extLst>
          </p:nvPr>
        </p:nvGraphicFramePr>
        <p:xfrm>
          <a:off x="3244850" y="5791200"/>
          <a:ext cx="28035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83" name="Equation" r:id="rId13" imgW="1066680" imgH="228600" progId="Equation.DSMT4">
                  <p:embed/>
                </p:oleObj>
              </mc:Choice>
              <mc:Fallback>
                <p:oleObj name="Equation" r:id="rId13" imgW="1066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50" y="5791200"/>
                        <a:ext cx="2803525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721400"/>
              </p:ext>
            </p:extLst>
          </p:nvPr>
        </p:nvGraphicFramePr>
        <p:xfrm>
          <a:off x="6096000" y="5791200"/>
          <a:ext cx="277018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84" name="Equation" r:id="rId15" imgW="1054080" imgH="228600" progId="Equation.DSMT4">
                  <p:embed/>
                </p:oleObj>
              </mc:Choice>
              <mc:Fallback>
                <p:oleObj name="Equation" r:id="rId15" imgW="1054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791200"/>
                        <a:ext cx="2770187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188982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2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315" grpId="0" animBg="1"/>
      <p:bldP spid="13315" grpId="1" animBg="1"/>
      <p:bldP spid="9221" grpId="0" animBg="1"/>
      <p:bldP spid="9221" grpId="1" animBg="1"/>
      <p:bldP spid="13318" grpId="0" animBg="1"/>
      <p:bldP spid="13318" grpId="1" animBg="1"/>
      <p:bldP spid="13319" grpId="0"/>
      <p:bldP spid="13319" grpId="1"/>
      <p:bldP spid="9226" grpId="0"/>
      <p:bldP spid="9226" grpId="1"/>
      <p:bldP spid="13323" grpId="0"/>
      <p:bldP spid="13323" grpId="1"/>
      <p:bldP spid="13324" grpId="0"/>
      <p:bldP spid="13324" grpId="1"/>
      <p:bldP spid="16" grpId="0"/>
      <p:bldP spid="21" grpId="0" animBg="1"/>
      <p:bldP spid="21" grpId="1" animBg="1"/>
      <p:bldP spid="22" grpId="0" animBg="1"/>
      <p:bldP spid="22" grpId="1" animBg="1"/>
      <p:bldP spid="2" grpId="0"/>
      <p:bldP spid="2" grpId="1"/>
      <p:bldP spid="23" grpId="0"/>
      <p:bldP spid="23" grpId="1"/>
      <p:bldP spid="24" grpId="0" animBg="1"/>
      <p:bldP spid="24" grpId="1" animBg="1"/>
      <p:bldP spid="25" grpId="0" animBg="1"/>
      <p:bldP spid="25" grpId="1" animBg="1"/>
      <p:bldP spid="26" grpId="0"/>
      <p:bldP spid="26" grpId="1"/>
      <p:bldP spid="27" grpId="0"/>
      <p:bldP spid="27" grpId="1"/>
      <p:bldP spid="3" grpId="0"/>
      <p:bldP spid="3" grpId="1"/>
      <p:bldP spid="28" grpId="0" animBg="1"/>
      <p:bldP spid="28" grpId="1" animBg="1"/>
      <p:bldP spid="29" grpId="0" animBg="1"/>
      <p:bldP spid="29" grpId="1" animBg="1"/>
      <p:bldP spid="30" grpId="0"/>
      <p:bldP spid="30" grpId="1"/>
      <p:bldP spid="31" grpId="0"/>
      <p:bldP spid="31" grpId="1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609600" y="685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Now let’s use trig ratios to break vectors into components.</a:t>
            </a:r>
            <a:endParaRPr lang="en-US" dirty="0">
              <a:latin typeface="+mn-lt"/>
            </a:endParaRP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0762"/>
              </p:ext>
            </p:extLst>
          </p:nvPr>
        </p:nvGraphicFramePr>
        <p:xfrm>
          <a:off x="6019800" y="178308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" name="Equation" r:id="rId4" imgW="126542" imgH="177708" progId="Equation.DSMT4">
                  <p:embed/>
                </p:oleObj>
              </mc:Choice>
              <mc:Fallback>
                <p:oleObj name="Equation" r:id="rId4" imgW="126542" imgH="177708" progId="Equation.DSMT4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3080"/>
                        <a:ext cx="2540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1717675" y="3679825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+mn-lt"/>
              </a:rPr>
              <a:t>The </a:t>
            </a:r>
            <a:r>
              <a:rPr lang="en-US" u="sng">
                <a:latin typeface="+mn-lt"/>
              </a:rPr>
              <a:t>component form</a:t>
            </a:r>
            <a:r>
              <a:rPr lang="en-US">
                <a:latin typeface="+mn-lt"/>
              </a:rPr>
              <a:t> of this vector is:</a:t>
            </a:r>
          </a:p>
        </p:txBody>
      </p:sp>
      <p:sp>
        <p:nvSpPr>
          <p:cNvPr id="4110" name="Text Box 11"/>
          <p:cNvSpPr txBox="1">
            <a:spLocks noChangeArrowheads="1"/>
          </p:cNvSpPr>
          <p:nvPr/>
        </p:nvSpPr>
        <p:spPr bwMode="auto">
          <a:xfrm>
            <a:off x="381000" y="2514600"/>
            <a:ext cx="77053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+mn-lt"/>
              </a:rPr>
              <a:t>What if we only knew the length of the vector and the angle?</a:t>
            </a:r>
            <a:endParaRPr lang="en-US" dirty="0">
              <a:latin typeface="+mn-lt"/>
            </a:endParaRPr>
          </a:p>
        </p:txBody>
      </p:sp>
      <p:graphicFrame>
        <p:nvGraphicFramePr>
          <p:cNvPr id="389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927598"/>
              </p:ext>
            </p:extLst>
          </p:nvPr>
        </p:nvGraphicFramePr>
        <p:xfrm>
          <a:off x="6464300" y="1066800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" name="Equation" r:id="rId6" imgW="118800" imgH="127800" progId="Equation.DSMT4">
                  <p:embed/>
                </p:oleObj>
              </mc:Choice>
              <mc:Fallback>
                <p:oleObj name="Equation" r:id="rId6" imgW="118800" imgH="127800" progId="Equation.DSMT4">
                  <p:embed/>
                  <p:pic>
                    <p:nvPicPr>
                      <p:cNvPr id="0" name="Picture 2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1066800"/>
                        <a:ext cx="2540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412875" y="5508625"/>
            <a:ext cx="670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Before anyone panics, this is just SOHCAHTOA…</a:t>
            </a:r>
            <a:endParaRPr lang="en-US" dirty="0"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3733800" y="609600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Just watch…</a:t>
            </a:r>
            <a:endParaRPr lang="en-US" dirty="0">
              <a:latin typeface="+mn-lt"/>
            </a:endParaRP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360852"/>
              </p:ext>
            </p:extLst>
          </p:nvPr>
        </p:nvGraphicFramePr>
        <p:xfrm>
          <a:off x="3886200" y="3048000"/>
          <a:ext cx="40459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" name="Equation" r:id="rId8" imgW="164520" imgH="255960" progId="Equation.DSMT4">
                  <p:embed/>
                </p:oleObj>
              </mc:Choice>
              <mc:Fallback>
                <p:oleObj name="Equation" r:id="rId8" imgW="164520" imgH="255960" progId="Equation.DSMT4">
                  <p:embed/>
                  <p:pic>
                    <p:nvPicPr>
                      <p:cNvPr id="0" name="Picture 2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048000"/>
                        <a:ext cx="40459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Left Brace 1"/>
          <p:cNvSpPr/>
          <p:nvPr/>
        </p:nvSpPr>
        <p:spPr>
          <a:xfrm rot="16200000">
            <a:off x="3962400" y="2590800"/>
            <a:ext cx="228600" cy="8382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52536"/>
              </p:ext>
            </p:extLst>
          </p:nvPr>
        </p:nvGraphicFramePr>
        <p:xfrm>
          <a:off x="7315200" y="320040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Equation" r:id="rId10" imgW="126542" imgH="177708" progId="Equation.DSMT4">
                  <p:embed/>
                </p:oleObj>
              </mc:Choice>
              <mc:Fallback>
                <p:oleObj name="Equation" r:id="rId10" imgW="126542" imgH="177708" progId="Equation.DSMT4">
                  <p:embed/>
                  <p:pic>
                    <p:nvPicPr>
                      <p:cNvPr id="0" name="Picture 2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200400"/>
                        <a:ext cx="2540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eft Brace 21"/>
          <p:cNvSpPr/>
          <p:nvPr/>
        </p:nvSpPr>
        <p:spPr>
          <a:xfrm rot="16200000">
            <a:off x="7353300" y="2628900"/>
            <a:ext cx="228600" cy="7620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41471"/>
              </p:ext>
            </p:extLst>
          </p:nvPr>
        </p:nvGraphicFramePr>
        <p:xfrm>
          <a:off x="2362200" y="4419600"/>
          <a:ext cx="337967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Equation" r:id="rId11" imgW="1333500" imgH="292100" progId="Equation.DSMT4">
                  <p:embed/>
                </p:oleObj>
              </mc:Choice>
              <mc:Fallback>
                <p:oleObj name="Equation" r:id="rId11" imgW="1333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419600"/>
                        <a:ext cx="3379679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8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/>
      <p:bldP spid="4106" grpId="0" animBg="1"/>
      <p:bldP spid="4109" grpId="0"/>
      <p:bldP spid="4110" grpId="0"/>
      <p:bldP spid="18" grpId="0"/>
      <p:bldP spid="19" grpId="0"/>
      <p:bldP spid="2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 vector is in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standard position</a:t>
            </a:r>
            <a:r>
              <a:rPr lang="en-US" dirty="0">
                <a:latin typeface="+mn-lt"/>
              </a:rPr>
              <a:t> if the initial point is at the origin.</a:t>
            </a: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V="1">
            <a:off x="5562600" y="21336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4343400" y="3809999"/>
            <a:ext cx="4572000" cy="1015663"/>
            <a:chOff x="4343400" y="3200400"/>
            <a:chExt cx="4572000" cy="1015663"/>
          </a:xfrm>
        </p:grpSpPr>
        <p:cxnSp>
          <p:nvCxnSpPr>
            <p:cNvPr id="22" name="Straight Arrow Connector 21"/>
            <p:cNvCxnSpPr/>
            <p:nvPr/>
          </p:nvCxnSpPr>
          <p:spPr>
            <a:xfrm flipH="1">
              <a:off x="4343400" y="3657600"/>
              <a:ext cx="6096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5029200" y="3200400"/>
              <a:ext cx="38862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+mn-lt"/>
                </a:rPr>
                <a:t>Think of it as a hypotenuse of the right triangle above because it’s the length of the vector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6" name="Left Brace 25"/>
          <p:cNvSpPr/>
          <p:nvPr/>
        </p:nvSpPr>
        <p:spPr>
          <a:xfrm rot="16200000">
            <a:off x="6438900" y="1409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9436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457200" y="3809999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Remember what this really means:</a:t>
            </a:r>
            <a:endParaRPr lang="en-US" dirty="0">
              <a:latin typeface="+mn-lt"/>
            </a:endParaRPr>
          </a:p>
        </p:txBody>
      </p:sp>
      <p:graphicFrame>
        <p:nvGraphicFramePr>
          <p:cNvPr id="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655435"/>
              </p:ext>
            </p:extLst>
          </p:nvPr>
        </p:nvGraphicFramePr>
        <p:xfrm>
          <a:off x="3657600" y="3886199"/>
          <a:ext cx="473075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9" name="Equation" r:id="rId4" imgW="164520" imgH="255960" progId="Equation.DSMT4">
                  <p:embed/>
                </p:oleObj>
              </mc:Choice>
              <mc:Fallback>
                <p:oleObj name="Equation" r:id="rId4" imgW="164520" imgH="255960" progId="Equation.DSMT4">
                  <p:embed/>
                  <p:pic>
                    <p:nvPicPr>
                      <p:cNvPr id="0" name="Picture 2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86199"/>
                        <a:ext cx="473075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044906"/>
              </p:ext>
            </p:extLst>
          </p:nvPr>
        </p:nvGraphicFramePr>
        <p:xfrm>
          <a:off x="6464300" y="1066800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0" name="Equation" r:id="rId6" imgW="118800" imgH="127800" progId="Equation.DSMT4">
                  <p:embed/>
                </p:oleObj>
              </mc:Choice>
              <mc:Fallback>
                <p:oleObj name="Equation" r:id="rId6" imgW="118800" imgH="127800" progId="Equation.DSMT4">
                  <p:embed/>
                  <p:pic>
                    <p:nvPicPr>
                      <p:cNvPr id="0" name="Picture 2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1066800"/>
                        <a:ext cx="2540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Left Brace 33"/>
          <p:cNvSpPr/>
          <p:nvPr/>
        </p:nvSpPr>
        <p:spPr>
          <a:xfrm rot="3660000">
            <a:off x="6131439" y="9764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395849"/>
              </p:ext>
            </p:extLst>
          </p:nvPr>
        </p:nvGraphicFramePr>
        <p:xfrm>
          <a:off x="6019800" y="533400"/>
          <a:ext cx="321354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1" name="Equation" r:id="rId8" imgW="164520" imgH="255960" progId="Equation.DSMT4">
                  <p:embed/>
                </p:oleObj>
              </mc:Choice>
              <mc:Fallback>
                <p:oleObj name="Equation" r:id="rId8" imgW="164520" imgH="255960" progId="Equation.DSMT4">
                  <p:embed/>
                  <p:pic>
                    <p:nvPicPr>
                      <p:cNvPr id="0" name="Picture 2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33400"/>
                        <a:ext cx="321354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0" y="2057400"/>
            <a:ext cx="3973512" cy="1166182"/>
            <a:chOff x="762000" y="2057400"/>
            <a:chExt cx="3973512" cy="1166182"/>
          </a:xfrm>
        </p:grpSpPr>
        <p:graphicFrame>
          <p:nvGraphicFramePr>
            <p:cNvPr id="36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513801"/>
                </p:ext>
              </p:extLst>
            </p:nvPr>
          </p:nvGraphicFramePr>
          <p:xfrm>
            <a:off x="762000" y="2057400"/>
            <a:ext cx="3973512" cy="1166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2" name="Equation" r:id="rId9" imgW="1689100" imgH="482600" progId="Equation.DSMT4">
                    <p:embed/>
                  </p:oleObj>
                </mc:Choice>
                <mc:Fallback>
                  <p:oleObj name="Equation" r:id="rId9" imgW="16891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2057400"/>
                          <a:ext cx="3973512" cy="116618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752600" y="2133600"/>
              <a:ext cx="19050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dirty="0" smtClean="0">
                  <a:solidFill>
                    <a:srgbClr val="FF0000"/>
                  </a:solidFill>
                  <a:latin typeface="+mn-lt"/>
                </a:rPr>
                <a:t> component</a:t>
              </a:r>
              <a:endParaRPr lang="en-US" dirty="0">
                <a:solidFill>
                  <a:srgbClr val="FF0000"/>
                </a:solidFill>
                <a:latin typeface="+mn-lt"/>
              </a:endParaRPr>
            </a:p>
          </p:txBody>
        </p:sp>
      </p:grpSp>
      <p:graphicFrame>
        <p:nvGraphicFramePr>
          <p:cNvPr id="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546068"/>
              </p:ext>
            </p:extLst>
          </p:nvPr>
        </p:nvGraphicFramePr>
        <p:xfrm>
          <a:off x="2640121" y="4953000"/>
          <a:ext cx="337967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3" name="Equation" r:id="rId11" imgW="1333500" imgH="292100" progId="Equation.DSMT4">
                  <p:embed/>
                </p:oleObj>
              </mc:Choice>
              <mc:Fallback>
                <p:oleObj name="Equation" r:id="rId11" imgW="1333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121" y="4953000"/>
                        <a:ext cx="3379679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eft Brace 43"/>
          <p:cNvSpPr/>
          <p:nvPr/>
        </p:nvSpPr>
        <p:spPr>
          <a:xfrm rot="16200000">
            <a:off x="3848101" y="5219699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110197" y="6095999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22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22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0762"/>
              </p:ext>
            </p:extLst>
          </p:nvPr>
        </p:nvGraphicFramePr>
        <p:xfrm>
          <a:off x="6019800" y="178276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4" name="Equation" r:id="rId13" imgW="126542" imgH="177708" progId="Equation.DSMT4">
                  <p:embed/>
                </p:oleObj>
              </mc:Choice>
              <mc:Fallback>
                <p:oleObj name="Equation" r:id="rId13" imgW="126542" imgH="177708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276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683461"/>
              </p:ext>
            </p:extLst>
          </p:nvPr>
        </p:nvGraphicFramePr>
        <p:xfrm>
          <a:off x="3657600" y="3124200"/>
          <a:ext cx="14351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5" name="Equation" r:id="rId15" imgW="609600" imgH="266700" progId="Equation.DSMT4">
                  <p:embed/>
                </p:oleObj>
              </mc:Choice>
              <mc:Fallback>
                <p:oleObj name="Equation" r:id="rId15" imgW="609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124200"/>
                        <a:ext cx="1435100" cy="646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905000" y="3200400"/>
            <a:ext cx="1752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6" grpId="0" animBg="1"/>
      <p:bldP spid="30" grpId="0"/>
      <p:bldP spid="37" grpId="0"/>
      <p:bldP spid="34" grpId="0" animBg="1"/>
      <p:bldP spid="44" grpId="0" animBg="1"/>
      <p:bldP spid="45" grpId="0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434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 vector is in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standard position</a:t>
            </a:r>
            <a:r>
              <a:rPr lang="en-US" dirty="0">
                <a:latin typeface="+mn-lt"/>
              </a:rPr>
              <a:t> if the initial point is at the origin.</a:t>
            </a:r>
          </a:p>
        </p:txBody>
      </p:sp>
      <p:sp>
        <p:nvSpPr>
          <p:cNvPr id="4104" name="Line 3"/>
          <p:cNvSpPr>
            <a:spLocks noChangeShapeType="1"/>
          </p:cNvSpPr>
          <p:nvPr/>
        </p:nvSpPr>
        <p:spPr bwMode="auto">
          <a:xfrm flipV="1">
            <a:off x="5562600" y="533400"/>
            <a:ext cx="0" cy="198120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4"/>
          <p:cNvSpPr>
            <a:spLocks noChangeShapeType="1"/>
          </p:cNvSpPr>
          <p:nvPr/>
        </p:nvSpPr>
        <p:spPr bwMode="auto">
          <a:xfrm>
            <a:off x="5181600" y="2133600"/>
            <a:ext cx="2667000" cy="0"/>
          </a:xfrm>
          <a:prstGeom prst="line">
            <a:avLst/>
          </a:prstGeom>
          <a:noFill/>
          <a:ln w="19050">
            <a:solidFill>
              <a:schemeClr val="bg2">
                <a:lumMod val="40000"/>
                <a:lumOff val="6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5"/>
          <p:cNvSpPr>
            <a:spLocks noChangeShapeType="1"/>
          </p:cNvSpPr>
          <p:nvPr/>
        </p:nvSpPr>
        <p:spPr bwMode="auto">
          <a:xfrm flipV="1">
            <a:off x="5562600" y="914400"/>
            <a:ext cx="20574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7848600" y="19812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x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5638800" y="381000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y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019800" y="3200400"/>
            <a:ext cx="289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See?  Just SOHCAHTOA</a:t>
            </a:r>
            <a:endParaRPr lang="en-US" sz="2000" dirty="0">
              <a:latin typeface="+mn-lt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7620000" y="914400"/>
            <a:ext cx="0" cy="12192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V="1">
            <a:off x="5562600" y="2133600"/>
            <a:ext cx="205740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eft Brace 25"/>
          <p:cNvSpPr/>
          <p:nvPr/>
        </p:nvSpPr>
        <p:spPr>
          <a:xfrm rot="16200000">
            <a:off x="6438900" y="1409700"/>
            <a:ext cx="304800" cy="20574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/>
          <p:cNvSpPr/>
          <p:nvPr/>
        </p:nvSpPr>
        <p:spPr>
          <a:xfrm rot="10800000">
            <a:off x="7772400" y="990600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9436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24800" y="12192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16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1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4" name="Left Brace 33"/>
          <p:cNvSpPr/>
          <p:nvPr/>
        </p:nvSpPr>
        <p:spPr>
          <a:xfrm rot="3660000">
            <a:off x="6131439" y="97641"/>
            <a:ext cx="497150" cy="2239824"/>
          </a:xfrm>
          <a:prstGeom prst="leftBrace">
            <a:avLst>
              <a:gd name="adj1" fmla="val 669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35299"/>
              </p:ext>
            </p:extLst>
          </p:nvPr>
        </p:nvGraphicFramePr>
        <p:xfrm>
          <a:off x="6019800" y="533400"/>
          <a:ext cx="321354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3" name="Equation" r:id="rId4" imgW="164520" imgH="255960" progId="Equation.DSMT4">
                  <p:embed/>
                </p:oleObj>
              </mc:Choice>
              <mc:Fallback>
                <p:oleObj name="Equation" r:id="rId4" imgW="164520" imgH="255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33400"/>
                        <a:ext cx="321354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47713" y="2103438"/>
            <a:ext cx="4002087" cy="1074737"/>
            <a:chOff x="747713" y="2103438"/>
            <a:chExt cx="4002087" cy="1074737"/>
          </a:xfrm>
        </p:grpSpPr>
        <p:graphicFrame>
          <p:nvGraphicFramePr>
            <p:cNvPr id="36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8391912"/>
                </p:ext>
              </p:extLst>
            </p:nvPr>
          </p:nvGraphicFramePr>
          <p:xfrm>
            <a:off x="747713" y="2103438"/>
            <a:ext cx="4002087" cy="1074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534" name="Equation" r:id="rId6" imgW="1701720" imgH="444240" progId="Equation.DSMT4">
                    <p:embed/>
                  </p:oleObj>
                </mc:Choice>
                <mc:Fallback>
                  <p:oleObj name="Equation" r:id="rId6" imgW="1701720" imgH="4442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7713" y="2103438"/>
                          <a:ext cx="4002087" cy="107473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752600" y="2124835"/>
              <a:ext cx="19050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7030A0"/>
                  </a:solidFill>
                  <a:latin typeface="+mn-lt"/>
                </a:rPr>
                <a:t>y</a:t>
              </a:r>
              <a:r>
                <a:rPr lang="en-US" dirty="0" smtClean="0">
                  <a:solidFill>
                    <a:srgbClr val="7030A0"/>
                  </a:solidFill>
                  <a:latin typeface="+mn-lt"/>
                </a:rPr>
                <a:t> component</a:t>
              </a:r>
              <a:endParaRPr lang="en-US" dirty="0">
                <a:solidFill>
                  <a:srgbClr val="7030A0"/>
                </a:solidFill>
                <a:latin typeface="+mn-lt"/>
              </a:endParaRPr>
            </a:p>
          </p:txBody>
        </p:sp>
      </p:grpSp>
      <p:sp>
        <p:nvSpPr>
          <p:cNvPr id="46" name="Left Brace 45"/>
          <p:cNvSpPr/>
          <p:nvPr/>
        </p:nvSpPr>
        <p:spPr>
          <a:xfrm rot="16200000">
            <a:off x="5175255" y="5192712"/>
            <a:ext cx="327025" cy="12192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800600" y="609600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7030A0"/>
                </a:solidFill>
                <a:latin typeface="+mn-lt"/>
              </a:rPr>
              <a:t>y</a:t>
            </a:r>
            <a:r>
              <a:rPr lang="en-US" sz="2200" dirty="0" smtClean="0">
                <a:solidFill>
                  <a:srgbClr val="7030A0"/>
                </a:solidFill>
                <a:latin typeface="+mn-lt"/>
              </a:rPr>
              <a:t> component</a:t>
            </a:r>
            <a:endParaRPr lang="en-US" sz="2200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429641"/>
              </p:ext>
            </p:extLst>
          </p:nvPr>
        </p:nvGraphicFramePr>
        <p:xfrm>
          <a:off x="6019800" y="178276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5" name="Equation" r:id="rId8" imgW="126542" imgH="177708" progId="Equation.DSMT4">
                  <p:embed/>
                </p:oleObj>
              </mc:Choice>
              <mc:Fallback>
                <p:oleObj name="Equation" r:id="rId8" imgW="126542" imgH="1777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78276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343400" y="3809999"/>
            <a:ext cx="4572000" cy="1015663"/>
            <a:chOff x="4343400" y="3200400"/>
            <a:chExt cx="4572000" cy="1015663"/>
          </a:xfrm>
        </p:grpSpPr>
        <p:cxnSp>
          <p:nvCxnSpPr>
            <p:cNvPr id="48" name="Straight Arrow Connector 47"/>
            <p:cNvCxnSpPr/>
            <p:nvPr/>
          </p:nvCxnSpPr>
          <p:spPr>
            <a:xfrm flipH="1">
              <a:off x="4343400" y="3657600"/>
              <a:ext cx="6096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5029200" y="3200400"/>
              <a:ext cx="38862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+mn-lt"/>
                </a:rPr>
                <a:t>Remember that the length of the vector is just the hypotenuse of the right triangle above.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457200" y="3809999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+mn-lt"/>
              </a:rPr>
              <a:t>Remember what this really means:</a:t>
            </a:r>
            <a:endParaRPr lang="en-US" dirty="0">
              <a:latin typeface="+mn-lt"/>
            </a:endParaRPr>
          </a:p>
        </p:txBody>
      </p:sp>
      <p:graphicFrame>
        <p:nvGraphicFramePr>
          <p:cNvPr id="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869936"/>
              </p:ext>
            </p:extLst>
          </p:nvPr>
        </p:nvGraphicFramePr>
        <p:xfrm>
          <a:off x="3657600" y="3886199"/>
          <a:ext cx="473075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6" name="Equation" r:id="rId10" imgW="164520" imgH="255960" progId="Equation.DSMT4">
                  <p:embed/>
                </p:oleObj>
              </mc:Choice>
              <mc:Fallback>
                <p:oleObj name="Equation" r:id="rId10" imgW="164520" imgH="255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86199"/>
                        <a:ext cx="473075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028707"/>
              </p:ext>
            </p:extLst>
          </p:nvPr>
        </p:nvGraphicFramePr>
        <p:xfrm>
          <a:off x="3657600" y="3124200"/>
          <a:ext cx="14351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7" name="Equation" r:id="rId11" imgW="609600" imgH="266700" progId="Equation.DSMT4">
                  <p:embed/>
                </p:oleObj>
              </mc:Choice>
              <mc:Fallback>
                <p:oleObj name="Equation" r:id="rId11" imgW="609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124200"/>
                        <a:ext cx="1435100" cy="646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1905000" y="3200400"/>
            <a:ext cx="1752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  <a:latin typeface="Times New Roman"/>
                <a:cs typeface="Times New Roman"/>
              </a:rPr>
              <a:t>y</a:t>
            </a:r>
            <a:r>
              <a:rPr lang="en-US" dirty="0">
                <a:solidFill>
                  <a:srgbClr val="7030A0"/>
                </a:solidFill>
                <a:latin typeface="Times New Roman"/>
                <a:cs typeface="Times New Roman"/>
              </a:rPr>
              <a:t> component</a:t>
            </a:r>
          </a:p>
        </p:txBody>
      </p:sp>
      <p:graphicFrame>
        <p:nvGraphicFramePr>
          <p:cNvPr id="3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320154"/>
              </p:ext>
            </p:extLst>
          </p:nvPr>
        </p:nvGraphicFramePr>
        <p:xfrm>
          <a:off x="2640121" y="4953000"/>
          <a:ext cx="337967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8" name="Equation" r:id="rId13" imgW="1333500" imgH="292100" progId="Equation.DSMT4">
                  <p:embed/>
                </p:oleObj>
              </mc:Choice>
              <mc:Fallback>
                <p:oleObj name="Equation" r:id="rId13" imgW="1333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121" y="4953000"/>
                        <a:ext cx="3379679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Left Brace 39"/>
          <p:cNvSpPr/>
          <p:nvPr/>
        </p:nvSpPr>
        <p:spPr>
          <a:xfrm rot="16200000">
            <a:off x="3848101" y="5219699"/>
            <a:ext cx="304800" cy="1143000"/>
          </a:xfrm>
          <a:prstGeom prst="leftBrace">
            <a:avLst>
              <a:gd name="adj1" fmla="val 8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110197" y="6095999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2200" dirty="0" smtClean="0">
                <a:solidFill>
                  <a:srgbClr val="FF0000"/>
                </a:solidFill>
                <a:latin typeface="+mn-lt"/>
              </a:rPr>
              <a:t> component</a:t>
            </a:r>
            <a:endParaRPr lang="en-US" sz="2200" dirty="0">
              <a:solidFill>
                <a:srgbClr val="FF0000"/>
              </a:solidFill>
              <a:latin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65217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 animBg="1"/>
      <p:bldP spid="31" grpId="0"/>
      <p:bldP spid="46" grpId="0" animBg="1"/>
      <p:bldP spid="47" grpId="0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lin ang="15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498080" y="86868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124200" y="30480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8</a:t>
            </a:r>
            <a:r>
              <a:rPr lang="en-US" dirty="0" smtClean="0">
                <a:latin typeface="Times New Roman"/>
                <a:cs typeface="Times New Roman"/>
              </a:rPr>
              <a:t>-6 Vectors </a:t>
            </a:r>
            <a:r>
              <a:rPr lang="en-US" dirty="0">
                <a:latin typeface="Times New Roman"/>
                <a:cs typeface="Times New Roman"/>
              </a:rPr>
              <a:t>in a Plane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835650" y="6613525"/>
            <a:ext cx="3308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Greg Kelly, Hanford High School, Richland, Washington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371600" y="914400"/>
            <a:ext cx="6172200" cy="2895600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371600" y="3810000"/>
            <a:ext cx="6172200" cy="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933912"/>
              </p:ext>
            </p:extLst>
          </p:nvPr>
        </p:nvGraphicFramePr>
        <p:xfrm>
          <a:off x="4864100" y="31369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Equation" r:id="rId4" imgW="127000" imgH="190500" progId="Equation.DSMT4">
                  <p:embed/>
                </p:oleObj>
              </mc:Choice>
              <mc:Fallback>
                <p:oleObj name="Equation" r:id="rId4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4100" y="31369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205270"/>
              </p:ext>
            </p:extLst>
          </p:nvPr>
        </p:nvGraphicFramePr>
        <p:xfrm>
          <a:off x="3657600" y="1828800"/>
          <a:ext cx="800100" cy="50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6" name="Equation" r:id="rId6" imgW="482600" imgH="304800" progId="Equation.DSMT4">
                  <p:embed/>
                </p:oleObj>
              </mc:Choice>
              <mc:Fallback>
                <p:oleObj name="Equation" r:id="rId6" imgW="4826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57600" y="1828800"/>
                        <a:ext cx="800100" cy="5053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945296"/>
              </p:ext>
            </p:extLst>
          </p:nvPr>
        </p:nvGraphicFramePr>
        <p:xfrm>
          <a:off x="4681538" y="3938588"/>
          <a:ext cx="2746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7" name="Equation" r:id="rId8" imgW="165100" imgH="241300" progId="Equation.DSMT4">
                  <p:embed/>
                </p:oleObj>
              </mc:Choice>
              <mc:Fallback>
                <p:oleObj name="Equation" r:id="rId8" imgW="1651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81538" y="3938588"/>
                        <a:ext cx="2746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409992"/>
              </p:ext>
            </p:extLst>
          </p:nvPr>
        </p:nvGraphicFramePr>
        <p:xfrm>
          <a:off x="7772400" y="2265363"/>
          <a:ext cx="2746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8" name="Equation" r:id="rId10" imgW="165100" imgH="266700" progId="Equation.DSMT4">
                  <p:embed/>
                </p:oleObj>
              </mc:Choice>
              <mc:Fallback>
                <p:oleObj name="Equation" r:id="rId10" imgW="1651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772400" y="2265363"/>
                        <a:ext cx="274638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This is a Vector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71016" y="379476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38862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appears as a line segment that connects two points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4495800"/>
            <a:ext cx="35814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also has something else: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886200" y="4491335"/>
            <a:ext cx="1524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Direction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33400" y="5029200"/>
            <a:ext cx="25908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But the best part 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895600" y="5029200"/>
            <a:ext cx="6096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t’s really just the hypotenuse of a right triangle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7474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9|3|15.1|2.2|11.9|3.1|3.2|6.2|1.5|7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8.2|9.2|3|6.2|3.7|6.4|2.3|18.7|1.7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5.1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5|2.6|2.7|2.6|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8|2.3|2|3.8|6.8|5.7|5.7|3.6|12.4|1.4|1.5|7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|1.6|3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0.7|15.9|5.3|2|7.9|7.9|15.6|7.7|5.7|3|8.2|1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2.5|5.4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8|5.8|1.8|2.4|1.5|3.2|6.9|3|4.5|1.8|3.7|6.3|3.2|7.2|3.4|3|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9.4|8.5|7.6|9.2|3.1|19.3|6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13.7|5.5|9.2|5.5|2.2|15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7|2.7|19.6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899</Words>
  <Application>Microsoft Office PowerPoint</Application>
  <PresentationFormat>On-screen Show (4:3)</PresentationFormat>
  <Paragraphs>178</Paragraphs>
  <Slides>16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Hanford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10.2</dc:title>
  <dc:subject>Vectors in the Plane</dc:subject>
  <dc:creator>Brian Murphy</dc:creator>
  <dc:description>was called 'vectors'</dc:description>
  <cp:lastModifiedBy>Brian Murphy</cp:lastModifiedBy>
  <cp:revision>258</cp:revision>
  <dcterms:created xsi:type="dcterms:W3CDTF">2011-10-19T19:19:43Z</dcterms:created>
  <dcterms:modified xsi:type="dcterms:W3CDTF">2016-02-09T01:21:21Z</dcterms:modified>
</cp:coreProperties>
</file>