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320" y="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wmf"/><Relationship Id="rId3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4" Type="http://schemas.openxmlformats.org/officeDocument/2006/relationships/image" Target="../media/image6.wmf"/><Relationship Id="rId1" Type="http://schemas.openxmlformats.org/officeDocument/2006/relationships/image" Target="../media/image12.wmf"/><Relationship Id="rId2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14.wmf"/><Relationship Id="rId1" Type="http://schemas.openxmlformats.org/officeDocument/2006/relationships/image" Target="../media/image12.wmf"/><Relationship Id="rId2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257508-1795-47C7-B39B-01DB63E4E2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3D410-D76C-4A96-8350-9446E0CAFE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BC54B-E96B-4196-91F6-0D9B92EC57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A1AFA-F91A-4BE5-B9E7-65F02DA10A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96B85-C862-463E-97E6-7D273D3F7D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EBC86-277A-4DBA-8CE5-4B4D4EAD91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72117-B447-4286-88D5-9FF33D68AA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5B954-298C-4167-A7A2-3297FA4D7A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F3A74-605E-465C-9AD3-7CB1FACE36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12DC0-68ED-4AAC-B698-8525E75297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65569-84D5-4059-AB6C-A185993B03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2D94AAB-D437-40CF-AF0A-40BA741AE5E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oleObject" Target="../embeddings/oleObject3.bin"/><Relationship Id="rId5" Type="http://schemas.openxmlformats.org/officeDocument/2006/relationships/image" Target="../media/image1.w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5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oleObject" Target="../embeddings/oleObject5.bin"/><Relationship Id="rId5" Type="http://schemas.openxmlformats.org/officeDocument/2006/relationships/image" Target="../media/image6.wmf"/><Relationship Id="rId6" Type="http://schemas.openxmlformats.org/officeDocument/2006/relationships/image" Target="../media/image10.w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7.w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8.wmf"/><Relationship Id="rId11" Type="http://schemas.openxmlformats.org/officeDocument/2006/relationships/image" Target="../media/image11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4" Type="http://schemas.openxmlformats.org/officeDocument/2006/relationships/oleObject" Target="../embeddings/oleObject8.bin"/><Relationship Id="rId5" Type="http://schemas.openxmlformats.org/officeDocument/2006/relationships/image" Target="../media/image12.w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7.wmf"/><Relationship Id="rId8" Type="http://schemas.openxmlformats.org/officeDocument/2006/relationships/oleObject" Target="../embeddings/oleObject10.bin"/><Relationship Id="rId9" Type="http://schemas.openxmlformats.org/officeDocument/2006/relationships/image" Target="../media/image13.wmf"/><Relationship Id="rId10" Type="http://schemas.openxmlformats.org/officeDocument/2006/relationships/oleObject" Target="../embeddings/oleObject11.bin"/><Relationship Id="rId11" Type="http://schemas.openxmlformats.org/officeDocument/2006/relationships/image" Target="../media/image6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2.w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3.w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6.wmf"/><Relationship Id="rId9" Type="http://schemas.openxmlformats.org/officeDocument/2006/relationships/oleObject" Target="../embeddings/oleObject15.bin"/><Relationship Id="rId10" Type="http://schemas.openxmlformats.org/officeDocument/2006/relationships/image" Target="../media/image14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6339" t="4716" r="10564" b="6226"/>
          <a:stretch>
            <a:fillRect/>
          </a:stretch>
        </p:blipFill>
        <p:spPr bwMode="auto">
          <a:xfrm>
            <a:off x="1828800" y="6096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2590800" y="152400"/>
            <a:ext cx="3505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/>
                <a:cs typeface="Times New Roman"/>
              </a:rPr>
              <a:t>A Circle of radius 1</a:t>
            </a: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697258"/>
              </p:ext>
            </p:extLst>
          </p:nvPr>
        </p:nvGraphicFramePr>
        <p:xfrm>
          <a:off x="3490913" y="5565775"/>
          <a:ext cx="1703387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4" imgW="698400" imgH="241200" progId="Equation.3">
                  <p:embed/>
                </p:oleObj>
              </mc:Choice>
              <mc:Fallback>
                <p:oleObj name="Equation" r:id="rId4" imgW="69840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13" y="5565775"/>
                        <a:ext cx="1703387" cy="588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ircle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841248"/>
            <a:ext cx="5511800" cy="5130800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429000" y="304800"/>
            <a:ext cx="213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/>
                <a:cs typeface="Times New Roman"/>
              </a:rPr>
              <a:t>A Circle</a:t>
            </a:r>
          </a:p>
        </p:txBody>
      </p:sp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4572000" y="1600200"/>
            <a:ext cx="419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/>
                <a:cs typeface="Times New Roman"/>
              </a:rPr>
              <a:t>Note the Pythagorean form</a:t>
            </a:r>
          </a:p>
        </p:txBody>
      </p:sp>
      <p:graphicFrame>
        <p:nvGraphicFramePr>
          <p:cNvPr id="3686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502181"/>
              </p:ext>
            </p:extLst>
          </p:nvPr>
        </p:nvGraphicFramePr>
        <p:xfrm>
          <a:off x="5608638" y="898525"/>
          <a:ext cx="1825625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4" imgW="749300" imgH="241300" progId="Equation.DSMT4">
                  <p:embed/>
                </p:oleObj>
              </mc:Choice>
              <mc:Fallback>
                <p:oleObj name="Equation" r:id="rId4" imgW="749300" imgH="2413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8638" y="898525"/>
                        <a:ext cx="1825625" cy="588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2743200" y="3401568"/>
            <a:ext cx="1066800" cy="0"/>
          </a:xfrm>
          <a:prstGeom prst="line">
            <a:avLst/>
          </a:prstGeom>
          <a:ln>
            <a:solidFill>
              <a:srgbClr val="0E6D6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03904" y="1600200"/>
            <a:ext cx="0" cy="1801368"/>
          </a:xfrm>
          <a:prstGeom prst="line">
            <a:avLst/>
          </a:prstGeom>
          <a:ln>
            <a:solidFill>
              <a:srgbClr val="0E6D6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280160" y="1905000"/>
            <a:ext cx="0" cy="1499616"/>
          </a:xfrm>
          <a:prstGeom prst="line">
            <a:avLst/>
          </a:prstGeom>
          <a:ln>
            <a:solidFill>
              <a:srgbClr val="0E6D6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295400" y="3401568"/>
            <a:ext cx="1463040" cy="0"/>
          </a:xfrm>
          <a:prstGeom prst="line">
            <a:avLst/>
          </a:prstGeom>
          <a:ln>
            <a:solidFill>
              <a:srgbClr val="0E6D6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60120" y="3392424"/>
            <a:ext cx="0" cy="1024128"/>
          </a:xfrm>
          <a:prstGeom prst="line">
            <a:avLst/>
          </a:prstGeom>
          <a:ln>
            <a:solidFill>
              <a:srgbClr val="0E6D6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810000" y="3380232"/>
            <a:ext cx="0" cy="1801368"/>
          </a:xfrm>
          <a:prstGeom prst="line">
            <a:avLst/>
          </a:prstGeom>
          <a:ln>
            <a:solidFill>
              <a:srgbClr val="0E6D6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60120" y="3401568"/>
            <a:ext cx="1792224" cy="0"/>
          </a:xfrm>
          <a:prstGeom prst="line">
            <a:avLst/>
          </a:prstGeom>
          <a:ln>
            <a:solidFill>
              <a:srgbClr val="0E6D6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5334000" y="2354759"/>
            <a:ext cx="35052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smtClean="0">
                <a:latin typeface="Times New Roman"/>
                <a:cs typeface="Times New Roman"/>
              </a:rPr>
              <a:t>How does the Pythagorean theorem apply here?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5410200" y="3886200"/>
            <a:ext cx="35052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smtClean="0">
                <a:latin typeface="Times New Roman"/>
                <a:cs typeface="Times New Roman"/>
              </a:rPr>
              <a:t>The </a:t>
            </a:r>
            <a:r>
              <a:rPr lang="en-US" sz="2200" i="1" dirty="0" smtClean="0">
                <a:latin typeface="Times New Roman"/>
                <a:cs typeface="Times New Roman"/>
              </a:rPr>
              <a:t>x</a:t>
            </a:r>
            <a:r>
              <a:rPr lang="en-US" sz="2200" dirty="0" smtClean="0">
                <a:latin typeface="Times New Roman"/>
                <a:cs typeface="Times New Roman"/>
              </a:rPr>
              <a:t> and </a:t>
            </a:r>
            <a:r>
              <a:rPr lang="en-US" sz="2200" i="1" dirty="0" smtClean="0">
                <a:latin typeface="Times New Roman"/>
                <a:cs typeface="Times New Roman"/>
              </a:rPr>
              <a:t>y</a:t>
            </a:r>
            <a:r>
              <a:rPr lang="en-US" sz="2200" dirty="0" smtClean="0">
                <a:latin typeface="Times New Roman"/>
                <a:cs typeface="Times New Roman"/>
              </a:rPr>
              <a:t> coordinates are also side lengths of a right triangle with the radius as the hypotenuse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71800" y="2133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/>
                <a:cs typeface="Times New Roman"/>
              </a:rPr>
              <a:t>r</a:t>
            </a:r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52600" y="19812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/>
                <a:cs typeface="Times New Roman"/>
              </a:rPr>
              <a:t>r</a:t>
            </a:r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76400" y="38862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/>
                <a:cs typeface="Times New Roman"/>
              </a:rPr>
              <a:t>r</a:t>
            </a:r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71800" y="4191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/>
                <a:cs typeface="Times New Roman"/>
              </a:rPr>
              <a:t>r</a:t>
            </a:r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1295400" y="6096000"/>
            <a:ext cx="61722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smtClean="0">
                <a:latin typeface="Times New Roman"/>
                <a:cs typeface="Times New Roman"/>
              </a:rPr>
              <a:t>Regardless of the quadrant in which the points lie</a:t>
            </a:r>
            <a:endParaRPr lang="en-US"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8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8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8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2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2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2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22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72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42" grpId="0"/>
      <p:bldP spid="43" grpId="0"/>
      <p:bldP spid="21" grpId="0"/>
      <p:bldP spid="44" grpId="0"/>
      <p:bldP spid="45" grpId="0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6339" t="4716" r="10564" b="6226"/>
          <a:stretch>
            <a:fillRect/>
          </a:stretch>
        </p:blipFill>
        <p:spPr bwMode="auto">
          <a:xfrm>
            <a:off x="228600" y="914400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429000" y="304800"/>
            <a:ext cx="213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/>
                <a:cs typeface="Times New Roman"/>
              </a:rPr>
              <a:t>A Circle</a:t>
            </a:r>
          </a:p>
        </p:txBody>
      </p:sp>
      <p:graphicFrame>
        <p:nvGraphicFramePr>
          <p:cNvPr id="410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834492"/>
              </p:ext>
            </p:extLst>
          </p:nvPr>
        </p:nvGraphicFramePr>
        <p:xfrm>
          <a:off x="5181600" y="1066800"/>
          <a:ext cx="1703388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7" name="Equation" r:id="rId4" imgW="698400" imgH="241200" progId="Equation.3">
                  <p:embed/>
                </p:oleObj>
              </mc:Choice>
              <mc:Fallback>
                <p:oleObj name="Equation" r:id="rId4" imgW="6984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066800"/>
                        <a:ext cx="1703388" cy="588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1981200" y="1752600"/>
            <a:ext cx="10668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981200" y="1676400"/>
            <a:ext cx="9906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1943100" y="1638300"/>
            <a:ext cx="9906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1638300" y="1714500"/>
            <a:ext cx="12192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V="1">
            <a:off x="1219200" y="1828800"/>
            <a:ext cx="1371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V="1">
            <a:off x="1028700" y="1638300"/>
            <a:ext cx="12192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990600" y="1676400"/>
            <a:ext cx="9906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9600" y="2438400"/>
            <a:ext cx="1371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85800" y="2590800"/>
            <a:ext cx="12954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14400" y="2590800"/>
            <a:ext cx="10668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 flipH="1" flipV="1">
            <a:off x="1028700" y="2857500"/>
            <a:ext cx="12192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1104900" y="3086100"/>
            <a:ext cx="1371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981200" y="2590800"/>
            <a:ext cx="1371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981200" y="2590800"/>
            <a:ext cx="11430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H="1">
            <a:off x="1714500" y="2857500"/>
            <a:ext cx="12192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4191000" y="1981200"/>
            <a:ext cx="419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/>
                <a:cs typeface="Times New Roman"/>
              </a:rPr>
              <a:t>Note the Pythagorean form</a:t>
            </a: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4267200" y="2743200"/>
            <a:ext cx="4191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Times New Roman"/>
                <a:cs typeface="Times New Roman"/>
              </a:rPr>
              <a:t>Notice also </a:t>
            </a:r>
            <a:r>
              <a:rPr lang="en-US" sz="2400" dirty="0">
                <a:latin typeface="Times New Roman"/>
                <a:cs typeface="Times New Roman"/>
              </a:rPr>
              <a:t>that each point on the circle is equidistant from the center</a:t>
            </a: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762000" y="44196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/>
                <a:cs typeface="Times New Roman"/>
              </a:rPr>
              <a:t>What if we altered the coefficients of the equation?</a:t>
            </a:r>
          </a:p>
        </p:txBody>
      </p:sp>
      <p:graphicFrame>
        <p:nvGraphicFramePr>
          <p:cNvPr id="3686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461781"/>
              </p:ext>
            </p:extLst>
          </p:nvPr>
        </p:nvGraphicFramePr>
        <p:xfrm>
          <a:off x="3321050" y="5121275"/>
          <a:ext cx="191928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" name="Equation" r:id="rId6" imgW="787320" imgH="228600" progId="Equation.DSMT4">
                  <p:embed/>
                </p:oleObj>
              </mc:Choice>
              <mc:Fallback>
                <p:oleObj name="Equation" r:id="rId6" imgW="787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050" y="5121275"/>
                        <a:ext cx="1919288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996615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8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00"/>
                            </p:stCondLst>
                            <p:childTnLst>
                              <p:par>
                                <p:cTn id="7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30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600"/>
                            </p:stCondLst>
                            <p:childTnLst>
                              <p:par>
                                <p:cTn id="93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9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4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41148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14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511627"/>
              </p:ext>
            </p:extLst>
          </p:nvPr>
        </p:nvGraphicFramePr>
        <p:xfrm>
          <a:off x="381000" y="4343400"/>
          <a:ext cx="331470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Equation" r:id="rId4" imgW="1358640" imgH="228600" progId="Equation.DSMT4">
                  <p:embed/>
                </p:oleObj>
              </mc:Choice>
              <mc:Fallback>
                <p:oleObj name="Equation" r:id="rId4" imgW="135864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343400"/>
                        <a:ext cx="3314700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47" name="Picture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1625" y="227013"/>
            <a:ext cx="4113213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429000" y="304800"/>
            <a:ext cx="213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/>
                <a:cs typeface="Times New Roman"/>
              </a:rPr>
              <a:t>A Circle</a:t>
            </a:r>
          </a:p>
        </p:txBody>
      </p:sp>
      <p:graphicFrame>
        <p:nvGraphicFramePr>
          <p:cNvPr id="512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203900"/>
              </p:ext>
            </p:extLst>
          </p:nvPr>
        </p:nvGraphicFramePr>
        <p:xfrm>
          <a:off x="5073650" y="1082675"/>
          <a:ext cx="192087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2" name="Equation" r:id="rId7" imgW="787320" imgH="228600" progId="Equation.DSMT4">
                  <p:embed/>
                </p:oleObj>
              </mc:Choice>
              <mc:Fallback>
                <p:oleObj name="Equation" r:id="rId7" imgW="787320" imgH="228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3650" y="1082675"/>
                        <a:ext cx="1920875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4724400" y="19050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/>
                <a:cs typeface="Times New Roman"/>
              </a:rPr>
              <a:t>So now our radius is 5</a:t>
            </a:r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724400" y="2514600"/>
            <a:ext cx="3810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/>
                <a:cs typeface="Times New Roman"/>
              </a:rPr>
              <a:t>Remembering parabolas, what could I do to this equation to move the center 1 to the right?</a:t>
            </a:r>
          </a:p>
        </p:txBody>
      </p:sp>
      <p:graphicFrame>
        <p:nvGraphicFramePr>
          <p:cNvPr id="514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12371"/>
              </p:ext>
            </p:extLst>
          </p:nvPr>
        </p:nvGraphicFramePr>
        <p:xfrm>
          <a:off x="1066800" y="4343400"/>
          <a:ext cx="2601913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Equation" r:id="rId9" imgW="1066680" imgH="228600" progId="Equation.DSMT4">
                  <p:embed/>
                </p:oleObj>
              </mc:Choice>
              <mc:Fallback>
                <p:oleObj name="Equation" r:id="rId9" imgW="1066680" imgH="2286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343400"/>
                        <a:ext cx="2601913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724400" y="44196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/>
                <a:cs typeface="Times New Roman"/>
              </a:rPr>
              <a:t>How about 1 down?</a:t>
            </a:r>
          </a:p>
        </p:txBody>
      </p:sp>
      <p:pic>
        <p:nvPicPr>
          <p:cNvPr id="5150" name="Picture 3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1625" y="227013"/>
            <a:ext cx="4113213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25" y="227013"/>
            <a:ext cx="4113213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1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405438"/>
              </p:ext>
            </p:extLst>
          </p:nvPr>
        </p:nvGraphicFramePr>
        <p:xfrm>
          <a:off x="4694238" y="2971800"/>
          <a:ext cx="3376612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Equation" r:id="rId4" imgW="1384200" imgH="228600" progId="Equation.DSMT4">
                  <p:embed/>
                </p:oleObj>
              </mc:Choice>
              <mc:Fallback>
                <p:oleObj name="Equation" r:id="rId4" imgW="13842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4238" y="2971800"/>
                        <a:ext cx="3376612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429000" y="304800"/>
            <a:ext cx="213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/>
                <a:cs typeface="Times New Roman"/>
              </a:rPr>
              <a:t>A Circle</a:t>
            </a:r>
          </a:p>
        </p:txBody>
      </p:sp>
      <p:graphicFrame>
        <p:nvGraphicFramePr>
          <p:cNvPr id="61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007159"/>
              </p:ext>
            </p:extLst>
          </p:nvPr>
        </p:nvGraphicFramePr>
        <p:xfrm>
          <a:off x="5073650" y="1082675"/>
          <a:ext cx="192087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0" name="Equation" r:id="rId6" imgW="787320" imgH="228600" progId="Equation.DSMT4">
                  <p:embed/>
                </p:oleObj>
              </mc:Choice>
              <mc:Fallback>
                <p:oleObj name="Equation" r:id="rId6" imgW="787320" imgH="2286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3650" y="1082675"/>
                        <a:ext cx="1920875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4724400" y="1905000"/>
            <a:ext cx="381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/>
                <a:cs typeface="Times New Roman"/>
              </a:rPr>
              <a:t>So the general equation for a circle is:</a:t>
            </a:r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886200" y="38862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/>
                <a:cs typeface="Times New Roman"/>
              </a:rPr>
              <a:t>With center (</a:t>
            </a:r>
            <a:r>
              <a:rPr lang="en-US" sz="2400" i="1">
                <a:latin typeface="Times New Roman"/>
                <a:cs typeface="Times New Roman"/>
              </a:rPr>
              <a:t>h, k</a:t>
            </a:r>
            <a:r>
              <a:rPr lang="en-US" sz="2400">
                <a:latin typeface="Times New Roman"/>
                <a:cs typeface="Times New Roman"/>
              </a:rPr>
              <a:t>) and radius </a:t>
            </a:r>
            <a:r>
              <a:rPr lang="en-US" sz="2400" i="1">
                <a:latin typeface="Times New Roman"/>
                <a:cs typeface="Times New Roman"/>
              </a:rPr>
              <a:t>r</a:t>
            </a:r>
          </a:p>
        </p:txBody>
      </p:sp>
      <p:graphicFrame>
        <p:nvGraphicFramePr>
          <p:cNvPr id="61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965360"/>
              </p:ext>
            </p:extLst>
          </p:nvPr>
        </p:nvGraphicFramePr>
        <p:xfrm>
          <a:off x="4800600" y="4572000"/>
          <a:ext cx="384175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Equation" r:id="rId8" imgW="1574640" imgH="228600" progId="Equation.DSMT4">
                  <p:embed/>
                </p:oleObj>
              </mc:Choice>
              <mc:Fallback>
                <p:oleObj name="Equation" r:id="rId8" imgW="1574640" imgH="228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572000"/>
                        <a:ext cx="3841750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687447"/>
              </p:ext>
            </p:extLst>
          </p:nvPr>
        </p:nvGraphicFramePr>
        <p:xfrm>
          <a:off x="2133600" y="5943600"/>
          <a:ext cx="331470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Equation" r:id="rId10" imgW="1358640" imgH="228600" progId="Equation.DSMT4">
                  <p:embed/>
                </p:oleObj>
              </mc:Choice>
              <mc:Fallback>
                <p:oleObj name="Equation" r:id="rId10" imgW="1358640" imgH="2286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943600"/>
                        <a:ext cx="3314700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52400" y="4648200"/>
            <a:ext cx="457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/>
                <a:cs typeface="Times New Roman"/>
              </a:rPr>
              <a:t>What if your equation looked like this:</a:t>
            </a:r>
            <a:endParaRPr lang="en-US" sz="2000" i="1">
              <a:latin typeface="Times New Roman"/>
              <a:cs typeface="Times New Roman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828800" y="5257800"/>
            <a:ext cx="403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/>
                <a:cs typeface="Times New Roman"/>
              </a:rPr>
              <a:t>Hint: Try completing the squares</a:t>
            </a:r>
            <a:endParaRPr lang="en-US" sz="2000" i="1">
              <a:latin typeface="Times New Roman"/>
              <a:cs typeface="Times New Roman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019800" y="6019800"/>
            <a:ext cx="91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/>
                <a:cs typeface="Times New Roman"/>
              </a:rPr>
              <a:t>How?</a:t>
            </a:r>
            <a:endParaRPr lang="en-US" sz="20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" grpId="0"/>
      <p:bldP spid="4" grpId="0"/>
      <p:bldP spid="5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439957"/>
              </p:ext>
            </p:extLst>
          </p:nvPr>
        </p:nvGraphicFramePr>
        <p:xfrm>
          <a:off x="2438400" y="1905000"/>
          <a:ext cx="3376612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6" name="Equation" r:id="rId3" imgW="1384200" imgH="228600" progId="Equation.DSMT4">
                  <p:embed/>
                </p:oleObj>
              </mc:Choice>
              <mc:Fallback>
                <p:oleObj name="Equation" r:id="rId3" imgW="13842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905000"/>
                        <a:ext cx="3376612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429000" y="304800"/>
            <a:ext cx="213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/>
                <a:cs typeface="Times New Roman"/>
              </a:rPr>
              <a:t>A Circle</a:t>
            </a: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2438400" y="914400"/>
            <a:ext cx="381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/>
                <a:cs typeface="Times New Roman"/>
              </a:rPr>
              <a:t>So the general equation for a circle is:</a:t>
            </a:r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1981200" y="25908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/>
                <a:cs typeface="Times New Roman"/>
              </a:rPr>
              <a:t>With center (</a:t>
            </a:r>
            <a:r>
              <a:rPr lang="en-US" sz="2400" i="1" dirty="0">
                <a:latin typeface="Times New Roman"/>
                <a:cs typeface="Times New Roman"/>
              </a:rPr>
              <a:t>h, k</a:t>
            </a:r>
            <a:r>
              <a:rPr lang="en-US" sz="2400" dirty="0">
                <a:latin typeface="Times New Roman"/>
                <a:cs typeface="Times New Roman"/>
              </a:rPr>
              <a:t>) and radius </a:t>
            </a:r>
            <a:r>
              <a:rPr lang="en-US" sz="2400" i="1" dirty="0">
                <a:latin typeface="Times New Roman"/>
                <a:cs typeface="Times New Roman"/>
              </a:rPr>
              <a:t>r</a:t>
            </a:r>
          </a:p>
        </p:txBody>
      </p:sp>
      <p:graphicFrame>
        <p:nvGraphicFramePr>
          <p:cNvPr id="61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427235"/>
              </p:ext>
            </p:extLst>
          </p:nvPr>
        </p:nvGraphicFramePr>
        <p:xfrm>
          <a:off x="4876800" y="3124200"/>
          <a:ext cx="384175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7" name="Equation" r:id="rId5" imgW="1574640" imgH="228600" progId="Equation.DSMT4">
                  <p:embed/>
                </p:oleObj>
              </mc:Choice>
              <mc:Fallback>
                <p:oleObj name="Equation" r:id="rId5" imgW="157464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124200"/>
                        <a:ext cx="3841750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63311"/>
              </p:ext>
            </p:extLst>
          </p:nvPr>
        </p:nvGraphicFramePr>
        <p:xfrm>
          <a:off x="2438400" y="5943600"/>
          <a:ext cx="331470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8" name="Equation" r:id="rId7" imgW="1358640" imgH="228600" progId="Equation.DSMT4">
                  <p:embed/>
                </p:oleObj>
              </mc:Choice>
              <mc:Fallback>
                <p:oleObj name="Equation" r:id="rId7" imgW="135864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943600"/>
                        <a:ext cx="3314700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28600" y="3200400"/>
            <a:ext cx="457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/>
                <a:cs typeface="Times New Roman"/>
              </a:rPr>
              <a:t>What if your equation looked like this:</a:t>
            </a:r>
            <a:endParaRPr lang="en-US" sz="2000" i="1">
              <a:latin typeface="Times New Roman"/>
              <a:cs typeface="Times New Roman"/>
            </a:endParaRPr>
          </a:p>
        </p:txBody>
      </p:sp>
      <p:graphicFrame>
        <p:nvGraphicFramePr>
          <p:cNvPr id="194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770108"/>
              </p:ext>
            </p:extLst>
          </p:nvPr>
        </p:nvGraphicFramePr>
        <p:xfrm>
          <a:off x="990600" y="3657600"/>
          <a:ext cx="59039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9" name="Equation" r:id="rId9" imgW="2336760" imgH="241200" progId="Equation.3">
                  <p:embed/>
                </p:oleObj>
              </mc:Choice>
              <mc:Fallback>
                <p:oleObj name="Equation" r:id="rId9" imgW="233676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57600"/>
                        <a:ext cx="590391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2362200" y="4876800"/>
            <a:ext cx="2133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Add 1 to complete each square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410200" y="4876800"/>
            <a:ext cx="2133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Add the same numbers to the other side</a:t>
            </a:r>
            <a:endParaRPr lang="en-US" i="1" dirty="0">
              <a:latin typeface="Times New Roman"/>
              <a:cs typeface="Times New Roman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rot="16200000" flipV="1">
            <a:off x="2514600" y="4419600"/>
            <a:ext cx="685800" cy="22860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4191000" y="4267200"/>
            <a:ext cx="685800" cy="53340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5943600" y="4495800"/>
            <a:ext cx="609600" cy="1588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H="1" flipV="1">
            <a:off x="6400800" y="4495800"/>
            <a:ext cx="609600" cy="1588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192</Words>
  <Application>Microsoft Macintosh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Sacred Heart Cathedral Preparatory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Murphy</dc:creator>
  <cp:lastModifiedBy>Brian Murphy</cp:lastModifiedBy>
  <cp:revision>18</cp:revision>
  <dcterms:created xsi:type="dcterms:W3CDTF">2011-06-17T19:04:44Z</dcterms:created>
  <dcterms:modified xsi:type="dcterms:W3CDTF">2016-04-07T21:37:03Z</dcterms:modified>
</cp:coreProperties>
</file>