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64" r:id="rId4"/>
    <p:sldId id="265" r:id="rId5"/>
    <p:sldId id="266" r:id="rId6"/>
    <p:sldId id="267" r:id="rId7"/>
    <p:sldId id="268" r:id="rId8"/>
    <p:sldId id="271" r:id="rId9"/>
    <p:sldId id="269" r:id="rId10"/>
    <p:sldId id="257" r:id="rId11"/>
    <p:sldId id="260" r:id="rId12"/>
    <p:sldId id="258" r:id="rId13"/>
    <p:sldId id="259" r:id="rId14"/>
    <p:sldId id="261" r:id="rId15"/>
    <p:sldId id="262" r:id="rId16"/>
    <p:sldId id="272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3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5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wmf"/><Relationship Id="rId1" Type="http://schemas.openxmlformats.org/officeDocument/2006/relationships/image" Target="../media/image7.wmf"/><Relationship Id="rId2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wmf"/><Relationship Id="rId12" Type="http://schemas.openxmlformats.org/officeDocument/2006/relationships/image" Target="../media/image21.wmf"/><Relationship Id="rId13" Type="http://schemas.openxmlformats.org/officeDocument/2006/relationships/image" Target="../media/image22.wmf"/><Relationship Id="rId1" Type="http://schemas.openxmlformats.org/officeDocument/2006/relationships/image" Target="../media/image11.wmf"/><Relationship Id="rId2" Type="http://schemas.openxmlformats.org/officeDocument/2006/relationships/image" Target="../media/image12.wmf"/><Relationship Id="rId3" Type="http://schemas.openxmlformats.org/officeDocument/2006/relationships/image" Target="../media/image7.wmf"/><Relationship Id="rId4" Type="http://schemas.openxmlformats.org/officeDocument/2006/relationships/image" Target="../media/image13.wmf"/><Relationship Id="rId5" Type="http://schemas.openxmlformats.org/officeDocument/2006/relationships/image" Target="../media/image14.wmf"/><Relationship Id="rId6" Type="http://schemas.openxmlformats.org/officeDocument/2006/relationships/image" Target="../media/image15.wmf"/><Relationship Id="rId7" Type="http://schemas.openxmlformats.org/officeDocument/2006/relationships/image" Target="../media/image16.wmf"/><Relationship Id="rId8" Type="http://schemas.openxmlformats.org/officeDocument/2006/relationships/image" Target="../media/image17.wmf"/><Relationship Id="rId9" Type="http://schemas.openxmlformats.org/officeDocument/2006/relationships/image" Target="../media/image18.wmf"/><Relationship Id="rId10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5" Type="http://schemas.openxmlformats.org/officeDocument/2006/relationships/image" Target="../media/image42.emf"/><Relationship Id="rId6" Type="http://schemas.openxmlformats.org/officeDocument/2006/relationships/image" Target="../media/image43.emf"/><Relationship Id="rId7" Type="http://schemas.openxmlformats.org/officeDocument/2006/relationships/image" Target="../media/image44.emf"/><Relationship Id="rId8" Type="http://schemas.openxmlformats.org/officeDocument/2006/relationships/image" Target="../media/image45.emf"/><Relationship Id="rId9" Type="http://schemas.openxmlformats.org/officeDocument/2006/relationships/image" Target="../media/image46.emf"/><Relationship Id="rId10" Type="http://schemas.openxmlformats.org/officeDocument/2006/relationships/image" Target="../media/image47.emf"/><Relationship Id="rId1" Type="http://schemas.openxmlformats.org/officeDocument/2006/relationships/image" Target="../media/image39.emf"/><Relationship Id="rId2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50.emf"/><Relationship Id="rId5" Type="http://schemas.openxmlformats.org/officeDocument/2006/relationships/image" Target="../media/image51.emf"/><Relationship Id="rId6" Type="http://schemas.openxmlformats.org/officeDocument/2006/relationships/image" Target="../media/image52.emf"/><Relationship Id="rId7" Type="http://schemas.openxmlformats.org/officeDocument/2006/relationships/image" Target="../media/image53.emf"/><Relationship Id="rId8" Type="http://schemas.openxmlformats.org/officeDocument/2006/relationships/image" Target="../media/image33.emf"/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1" Type="http://schemas.openxmlformats.org/officeDocument/2006/relationships/image" Target="../media/image55.emf"/><Relationship Id="rId2" Type="http://schemas.openxmlformats.org/officeDocument/2006/relationships/image" Target="../media/image54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4" Type="http://schemas.openxmlformats.org/officeDocument/2006/relationships/image" Target="../media/image34.emf"/><Relationship Id="rId1" Type="http://schemas.openxmlformats.org/officeDocument/2006/relationships/image" Target="../media/image56.emf"/><Relationship Id="rId2" Type="http://schemas.openxmlformats.org/officeDocument/2006/relationships/image" Target="../media/image5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64.emf"/><Relationship Id="rId5" Type="http://schemas.openxmlformats.org/officeDocument/2006/relationships/image" Target="../media/image65.emf"/><Relationship Id="rId6" Type="http://schemas.openxmlformats.org/officeDocument/2006/relationships/image" Target="../media/image66.emf"/><Relationship Id="rId7" Type="http://schemas.openxmlformats.org/officeDocument/2006/relationships/image" Target="../media/image33.emf"/><Relationship Id="rId8" Type="http://schemas.openxmlformats.org/officeDocument/2006/relationships/image" Target="../media/image29.emf"/><Relationship Id="rId9" Type="http://schemas.openxmlformats.org/officeDocument/2006/relationships/image" Target="../media/image67.emf"/><Relationship Id="rId1" Type="http://schemas.openxmlformats.org/officeDocument/2006/relationships/image" Target="../media/image62.emf"/><Relationship Id="rId2" Type="http://schemas.openxmlformats.org/officeDocument/2006/relationships/image" Target="../media/image6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6092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1567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0516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6996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995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99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0869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3758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2397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6530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60384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6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8.wmf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6.bin"/><Relationship Id="rId9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wmf"/><Relationship Id="rId20" Type="http://schemas.openxmlformats.org/officeDocument/2006/relationships/oleObject" Target="../embeddings/oleObject16.bin"/><Relationship Id="rId21" Type="http://schemas.openxmlformats.org/officeDocument/2006/relationships/image" Target="../media/image18.wmf"/><Relationship Id="rId22" Type="http://schemas.openxmlformats.org/officeDocument/2006/relationships/oleObject" Target="../embeddings/oleObject17.bin"/><Relationship Id="rId23" Type="http://schemas.openxmlformats.org/officeDocument/2006/relationships/image" Target="../media/image19.wmf"/><Relationship Id="rId24" Type="http://schemas.openxmlformats.org/officeDocument/2006/relationships/oleObject" Target="../embeddings/oleObject18.bin"/><Relationship Id="rId25" Type="http://schemas.openxmlformats.org/officeDocument/2006/relationships/image" Target="../media/image20.wmf"/><Relationship Id="rId26" Type="http://schemas.openxmlformats.org/officeDocument/2006/relationships/oleObject" Target="../embeddings/oleObject19.bin"/><Relationship Id="rId27" Type="http://schemas.openxmlformats.org/officeDocument/2006/relationships/image" Target="../media/image21.wmf"/><Relationship Id="rId28" Type="http://schemas.openxmlformats.org/officeDocument/2006/relationships/oleObject" Target="../embeddings/oleObject20.bin"/><Relationship Id="rId29" Type="http://schemas.openxmlformats.org/officeDocument/2006/relationships/image" Target="../media/image22.wmf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13.wmf"/><Relationship Id="rId12" Type="http://schemas.openxmlformats.org/officeDocument/2006/relationships/oleObject" Target="../embeddings/oleObject12.bin"/><Relationship Id="rId13" Type="http://schemas.openxmlformats.org/officeDocument/2006/relationships/image" Target="../media/image14.wmf"/><Relationship Id="rId14" Type="http://schemas.openxmlformats.org/officeDocument/2006/relationships/oleObject" Target="../embeddings/oleObject13.bin"/><Relationship Id="rId15" Type="http://schemas.openxmlformats.org/officeDocument/2006/relationships/image" Target="../media/image15.wmf"/><Relationship Id="rId16" Type="http://schemas.openxmlformats.org/officeDocument/2006/relationships/oleObject" Target="../embeddings/oleObject14.bin"/><Relationship Id="rId17" Type="http://schemas.openxmlformats.org/officeDocument/2006/relationships/image" Target="../media/image16.wmf"/><Relationship Id="rId18" Type="http://schemas.openxmlformats.org/officeDocument/2006/relationships/oleObject" Target="../embeddings/oleObject15.bin"/><Relationship Id="rId19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2.wmf"/><Relationship Id="rId7" Type="http://schemas.openxmlformats.org/officeDocument/2006/relationships/image" Target="../media/image23.emf"/><Relationship Id="rId8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oleObject" Target="../embeddings/oleObject21.bin"/><Relationship Id="rId5" Type="http://schemas.openxmlformats.org/officeDocument/2006/relationships/image" Target="../media/image2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emf"/><Relationship Id="rId12" Type="http://schemas.openxmlformats.org/officeDocument/2006/relationships/oleObject" Target="../embeddings/oleObject26.bin"/><Relationship Id="rId13" Type="http://schemas.openxmlformats.org/officeDocument/2006/relationships/image" Target="../media/image30.emf"/><Relationship Id="rId14" Type="http://schemas.openxmlformats.org/officeDocument/2006/relationships/oleObject" Target="../embeddings/oleObject27.bin"/><Relationship Id="rId15" Type="http://schemas.openxmlformats.org/officeDocument/2006/relationships/image" Target="../media/image3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32.emf"/><Relationship Id="rId4" Type="http://schemas.openxmlformats.org/officeDocument/2006/relationships/oleObject" Target="../embeddings/oleObject22.bin"/><Relationship Id="rId5" Type="http://schemas.openxmlformats.org/officeDocument/2006/relationships/image" Target="../media/image26.e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27.emf"/><Relationship Id="rId8" Type="http://schemas.openxmlformats.org/officeDocument/2006/relationships/oleObject" Target="../embeddings/oleObject24.bin"/><Relationship Id="rId9" Type="http://schemas.openxmlformats.org/officeDocument/2006/relationships/image" Target="../media/image28.emf"/><Relationship Id="rId10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2.bin"/><Relationship Id="rId12" Type="http://schemas.openxmlformats.org/officeDocument/2006/relationships/image" Target="../media/image37.emf"/><Relationship Id="rId13" Type="http://schemas.openxmlformats.org/officeDocument/2006/relationships/image" Target="../media/image3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8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34.emf"/><Relationship Id="rId7" Type="http://schemas.openxmlformats.org/officeDocument/2006/relationships/oleObject" Target="../embeddings/oleObject30.bin"/><Relationship Id="rId8" Type="http://schemas.openxmlformats.org/officeDocument/2006/relationships/image" Target="../media/image35.emf"/><Relationship Id="rId9" Type="http://schemas.openxmlformats.org/officeDocument/2006/relationships/oleObject" Target="../embeddings/oleObject31.bin"/><Relationship Id="rId10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20" Type="http://schemas.openxmlformats.org/officeDocument/2006/relationships/image" Target="../media/image46.emf"/><Relationship Id="rId21" Type="http://schemas.openxmlformats.org/officeDocument/2006/relationships/oleObject" Target="../embeddings/oleObject42.bin"/><Relationship Id="rId22" Type="http://schemas.openxmlformats.org/officeDocument/2006/relationships/image" Target="../media/image47.emf"/><Relationship Id="rId10" Type="http://schemas.openxmlformats.org/officeDocument/2006/relationships/image" Target="../media/image41.emf"/><Relationship Id="rId11" Type="http://schemas.openxmlformats.org/officeDocument/2006/relationships/oleObject" Target="../embeddings/oleObject37.bin"/><Relationship Id="rId12" Type="http://schemas.openxmlformats.org/officeDocument/2006/relationships/image" Target="../media/image42.emf"/><Relationship Id="rId13" Type="http://schemas.openxmlformats.org/officeDocument/2006/relationships/oleObject" Target="../embeddings/oleObject38.bin"/><Relationship Id="rId14" Type="http://schemas.openxmlformats.org/officeDocument/2006/relationships/image" Target="../media/image43.emf"/><Relationship Id="rId15" Type="http://schemas.openxmlformats.org/officeDocument/2006/relationships/oleObject" Target="../embeddings/oleObject39.bin"/><Relationship Id="rId16" Type="http://schemas.openxmlformats.org/officeDocument/2006/relationships/image" Target="../media/image44.emf"/><Relationship Id="rId17" Type="http://schemas.openxmlformats.org/officeDocument/2006/relationships/oleObject" Target="../embeddings/oleObject40.bin"/><Relationship Id="rId18" Type="http://schemas.openxmlformats.org/officeDocument/2006/relationships/image" Target="../media/image45.emf"/><Relationship Id="rId19" Type="http://schemas.openxmlformats.org/officeDocument/2006/relationships/oleObject" Target="../embeddings/oleObject41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33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34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7.bin"/><Relationship Id="rId12" Type="http://schemas.openxmlformats.org/officeDocument/2006/relationships/image" Target="../media/image51.emf"/><Relationship Id="rId13" Type="http://schemas.openxmlformats.org/officeDocument/2006/relationships/oleObject" Target="../embeddings/oleObject48.bin"/><Relationship Id="rId14" Type="http://schemas.openxmlformats.org/officeDocument/2006/relationships/image" Target="../media/image52.emf"/><Relationship Id="rId15" Type="http://schemas.openxmlformats.org/officeDocument/2006/relationships/oleObject" Target="../embeddings/oleObject49.bin"/><Relationship Id="rId16" Type="http://schemas.openxmlformats.org/officeDocument/2006/relationships/image" Target="../media/image53.emf"/><Relationship Id="rId17" Type="http://schemas.openxmlformats.org/officeDocument/2006/relationships/oleObject" Target="../embeddings/oleObject50.bin"/><Relationship Id="rId18" Type="http://schemas.openxmlformats.org/officeDocument/2006/relationships/image" Target="../media/image3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43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49.emf"/><Relationship Id="rId7" Type="http://schemas.openxmlformats.org/officeDocument/2006/relationships/oleObject" Target="../embeddings/oleObject45.bin"/><Relationship Id="rId8" Type="http://schemas.openxmlformats.org/officeDocument/2006/relationships/image" Target="../media/image43.emf"/><Relationship Id="rId9" Type="http://schemas.openxmlformats.org/officeDocument/2006/relationships/oleObject" Target="../embeddings/oleObject46.bin"/><Relationship Id="rId10" Type="http://schemas.openxmlformats.org/officeDocument/2006/relationships/image" Target="../media/image5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5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7.emf"/><Relationship Id="rId12" Type="http://schemas.openxmlformats.org/officeDocument/2006/relationships/oleObject" Target="../embeddings/oleObject56.bin"/><Relationship Id="rId13" Type="http://schemas.openxmlformats.org/officeDocument/2006/relationships/image" Target="../media/image5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52.bin"/><Relationship Id="rId4" Type="http://schemas.openxmlformats.org/officeDocument/2006/relationships/image" Target="../media/image55.em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54.emf"/><Relationship Id="rId7" Type="http://schemas.openxmlformats.org/officeDocument/2006/relationships/image" Target="../media/image59.emf"/><Relationship Id="rId8" Type="http://schemas.openxmlformats.org/officeDocument/2006/relationships/oleObject" Target="../embeddings/oleObject54.bin"/><Relationship Id="rId9" Type="http://schemas.openxmlformats.org/officeDocument/2006/relationships/image" Target="../media/image56.emf"/><Relationship Id="rId10" Type="http://schemas.openxmlformats.org/officeDocument/2006/relationships/oleObject" Target="../embeddings/oleObject55.bin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0.bin"/><Relationship Id="rId12" Type="http://schemas.openxmlformats.org/officeDocument/2006/relationships/image" Target="../media/image3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61.png"/><Relationship Id="rId4" Type="http://schemas.openxmlformats.org/officeDocument/2006/relationships/image" Target="../media/image59.emf"/><Relationship Id="rId5" Type="http://schemas.openxmlformats.org/officeDocument/2006/relationships/oleObject" Target="../embeddings/oleObject57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58.bin"/><Relationship Id="rId8" Type="http://schemas.openxmlformats.org/officeDocument/2006/relationships/image" Target="../media/image57.emf"/><Relationship Id="rId9" Type="http://schemas.openxmlformats.org/officeDocument/2006/relationships/oleObject" Target="../embeddings/oleObject59.bin"/><Relationship Id="rId10" Type="http://schemas.openxmlformats.org/officeDocument/2006/relationships/image" Target="../media/image60.emf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emf"/><Relationship Id="rId20" Type="http://schemas.openxmlformats.org/officeDocument/2006/relationships/oleObject" Target="../embeddings/oleObject69.bin"/><Relationship Id="rId21" Type="http://schemas.openxmlformats.org/officeDocument/2006/relationships/image" Target="../media/image67.emf"/><Relationship Id="rId10" Type="http://schemas.openxmlformats.org/officeDocument/2006/relationships/oleObject" Target="../embeddings/oleObject64.bin"/><Relationship Id="rId11" Type="http://schemas.openxmlformats.org/officeDocument/2006/relationships/image" Target="../media/image64.emf"/><Relationship Id="rId12" Type="http://schemas.openxmlformats.org/officeDocument/2006/relationships/oleObject" Target="../embeddings/oleObject65.bin"/><Relationship Id="rId13" Type="http://schemas.openxmlformats.org/officeDocument/2006/relationships/image" Target="../media/image65.emf"/><Relationship Id="rId14" Type="http://schemas.openxmlformats.org/officeDocument/2006/relationships/oleObject" Target="../embeddings/oleObject66.bin"/><Relationship Id="rId15" Type="http://schemas.openxmlformats.org/officeDocument/2006/relationships/image" Target="../media/image66.emf"/><Relationship Id="rId16" Type="http://schemas.openxmlformats.org/officeDocument/2006/relationships/oleObject" Target="../embeddings/oleObject67.bin"/><Relationship Id="rId17" Type="http://schemas.openxmlformats.org/officeDocument/2006/relationships/image" Target="../media/image33.emf"/><Relationship Id="rId18" Type="http://schemas.openxmlformats.org/officeDocument/2006/relationships/oleObject" Target="../embeddings/oleObject68.bin"/><Relationship Id="rId19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32.emf"/><Relationship Id="rId4" Type="http://schemas.openxmlformats.org/officeDocument/2006/relationships/oleObject" Target="../embeddings/oleObject61.bin"/><Relationship Id="rId5" Type="http://schemas.openxmlformats.org/officeDocument/2006/relationships/image" Target="../media/image62.emf"/><Relationship Id="rId6" Type="http://schemas.openxmlformats.org/officeDocument/2006/relationships/oleObject" Target="../embeddings/oleObject62.bin"/><Relationship Id="rId7" Type="http://schemas.openxmlformats.org/officeDocument/2006/relationships/image" Target="../media/image63.emf"/><Relationship Id="rId8" Type="http://schemas.openxmlformats.org/officeDocument/2006/relationships/oleObject" Target="../embeddings/oleObject6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Traits &amp; Graphs of Radical Functions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>
                <a:latin typeface="Times New Roman"/>
                <a:cs typeface="Times New Roman"/>
              </a:rPr>
              <a:t>Standard 8c</a:t>
            </a:r>
            <a:r>
              <a:rPr lang="en-US" dirty="0" smtClean="0">
                <a:latin typeface="Times New Roman"/>
                <a:cs typeface="Times New Roman"/>
              </a:rPr>
              <a:t>: Find </a:t>
            </a:r>
            <a:r>
              <a:rPr lang="en-US" dirty="0">
                <a:latin typeface="Times New Roman"/>
                <a:cs typeface="Times New Roman"/>
              </a:rPr>
              <a:t>the critical values and extreme points of radical functions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u="sng" dirty="0" smtClean="0">
                <a:latin typeface="Times New Roman"/>
                <a:cs typeface="Times New Roman"/>
              </a:rPr>
              <a:t>Standard 8d: </a:t>
            </a:r>
            <a:r>
              <a:rPr lang="en-US" dirty="0" smtClean="0">
                <a:latin typeface="Times New Roman"/>
                <a:cs typeface="Times New Roman"/>
              </a:rPr>
              <a:t>Find </a:t>
            </a:r>
            <a:r>
              <a:rPr lang="en-US" dirty="0">
                <a:latin typeface="Times New Roman"/>
                <a:cs typeface="Times New Roman"/>
              </a:rPr>
              <a:t>all the traits and sketch a radical curve algebraically</a:t>
            </a:r>
          </a:p>
        </p:txBody>
      </p:sp>
    </p:spTree>
    <p:extLst>
      <p:ext uri="{BB962C8B-B14F-4D97-AF65-F5344CB8AC3E}">
        <p14:creationId xmlns:p14="http://schemas.microsoft.com/office/powerpoint/2010/main" val="132425375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13" y="781753"/>
            <a:ext cx="8421144" cy="50461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09997" y="409222"/>
            <a:ext cx="11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/>
                <a:cs typeface="Times New Roman"/>
              </a:rPr>
              <a:t>Pg</a:t>
            </a:r>
            <a:r>
              <a:rPr lang="en-US" sz="2000" dirty="0" smtClean="0">
                <a:latin typeface="Times New Roman"/>
                <a:cs typeface="Times New Roman"/>
              </a:rPr>
              <a:t> 455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963633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H3U7O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95400"/>
            <a:ext cx="5867400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12" descr="H3U7O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95400"/>
            <a:ext cx="5867400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45" name="Object 13"/>
          <p:cNvGraphicFramePr>
            <a:graphicFrameLocks noChangeAspect="1"/>
          </p:cNvGraphicFramePr>
          <p:nvPr/>
        </p:nvGraphicFramePr>
        <p:xfrm>
          <a:off x="1028700" y="1828800"/>
          <a:ext cx="1447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5" imgW="482400" imgH="228600" progId="">
                  <p:embed/>
                </p:oleObj>
              </mc:Choice>
              <mc:Fallback>
                <p:oleObj name="Equation" r:id="rId5" imgW="4824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1828800"/>
                        <a:ext cx="14478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6" name="Object 14"/>
          <p:cNvGraphicFramePr>
            <a:graphicFrameLocks noChangeAspect="1"/>
          </p:cNvGraphicFramePr>
          <p:nvPr/>
        </p:nvGraphicFramePr>
        <p:xfrm>
          <a:off x="5257800" y="3581400"/>
          <a:ext cx="23717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7" imgW="1002960" imgH="203040" progId="">
                  <p:embed/>
                </p:oleObj>
              </mc:Choice>
              <mc:Fallback>
                <p:oleObj name="Equation" r:id="rId7" imgW="1002960" imgH="203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581400"/>
                        <a:ext cx="2371725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7" name="Line 15"/>
          <p:cNvSpPr>
            <a:spLocks noChangeShapeType="1"/>
          </p:cNvSpPr>
          <p:nvPr/>
        </p:nvSpPr>
        <p:spPr bwMode="auto">
          <a:xfrm flipH="1" flipV="1">
            <a:off x="4724400" y="3276600"/>
            <a:ext cx="533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5257800" y="4114800"/>
            <a:ext cx="242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(</a:t>
            </a:r>
            <a:r>
              <a:rPr lang="en-US" u="sng">
                <a:solidFill>
                  <a:srgbClr val="FF0000"/>
                </a:solidFill>
              </a:rPr>
              <a:t>not</a:t>
            </a:r>
            <a:r>
              <a:rPr lang="en-US">
                <a:solidFill>
                  <a:srgbClr val="FF0000"/>
                </a:solidFill>
              </a:rPr>
              <a:t> an extreme)</a:t>
            </a:r>
          </a:p>
        </p:txBody>
      </p:sp>
    </p:spTree>
    <p:extLst>
      <p:ext uri="{BB962C8B-B14F-4D97-AF65-F5344CB8AC3E}">
        <p14:creationId xmlns:p14="http://schemas.microsoft.com/office/powerpoint/2010/main" val="368905684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7" grpId="0" animBg="1"/>
      <p:bldP spid="4404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71600"/>
            <a:ext cx="8031555" cy="3581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4800600" y="4114800"/>
            <a:ext cx="2514600" cy="381000"/>
          </a:xfrm>
          <a:prstGeom prst="rect">
            <a:avLst/>
          </a:prstGeom>
          <a:solidFill>
            <a:schemeClr val="accent1">
              <a:alpha val="39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58800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62000" y="685800"/>
            <a:ext cx="7543800" cy="1752600"/>
            <a:chOff x="480" y="432"/>
            <a:chExt cx="4752" cy="1104"/>
          </a:xfrm>
        </p:grpSpPr>
        <p:sp>
          <p:nvSpPr>
            <p:cNvPr id="19468" name="Text Box 2"/>
            <p:cNvSpPr txBox="1">
              <a:spLocks noChangeArrowheads="1"/>
            </p:cNvSpPr>
            <p:nvPr/>
          </p:nvSpPr>
          <p:spPr bwMode="auto">
            <a:xfrm>
              <a:off x="874" y="503"/>
              <a:ext cx="363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FINDING </a:t>
              </a:r>
              <a:r>
                <a:rPr lang="en-US" b="1" dirty="0">
                  <a:solidFill>
                    <a:schemeClr val="accent2"/>
                  </a:solidFill>
                  <a:latin typeface="Times New Roman"/>
                  <a:cs typeface="Times New Roman"/>
                </a:rPr>
                <a:t>ABSOLUTE EXTREMA</a:t>
              </a:r>
            </a:p>
          </p:txBody>
        </p:sp>
        <p:sp>
          <p:nvSpPr>
            <p:cNvPr id="19469" name="Text Box 3"/>
            <p:cNvSpPr txBox="1">
              <a:spLocks noChangeArrowheads="1"/>
            </p:cNvSpPr>
            <p:nvPr/>
          </p:nvSpPr>
          <p:spPr bwMode="auto">
            <a:xfrm>
              <a:off x="723" y="865"/>
              <a:ext cx="4265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Times New Roman"/>
                  <a:cs typeface="Times New Roman"/>
                </a:rPr>
                <a:t>Find the absolute maximum and minimum values of</a:t>
              </a:r>
            </a:p>
            <a:p>
              <a:r>
                <a:rPr lang="en-US" sz="2400" dirty="0">
                  <a:latin typeface="Times New Roman"/>
                  <a:cs typeface="Times New Roman"/>
                </a:rPr>
                <a:t>                   on the interval              .</a:t>
              </a:r>
            </a:p>
          </p:txBody>
        </p:sp>
        <p:graphicFrame>
          <p:nvGraphicFramePr>
            <p:cNvPr id="19462" name="Object 4"/>
            <p:cNvGraphicFramePr>
              <a:graphicFrameLocks noChangeAspect="1"/>
            </p:cNvGraphicFramePr>
            <p:nvPr/>
          </p:nvGraphicFramePr>
          <p:xfrm>
            <a:off x="682" y="1127"/>
            <a:ext cx="91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6" name="Equation" r:id="rId3" imgW="736560" imgH="253800" progId="">
                    <p:embed/>
                  </p:oleObj>
                </mc:Choice>
                <mc:Fallback>
                  <p:oleObj name="Equation" r:id="rId3" imgW="736560" imgH="2538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2" y="1127"/>
                          <a:ext cx="912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3" name="Object 5"/>
            <p:cNvGraphicFramePr>
              <a:graphicFrameLocks noChangeAspect="1"/>
            </p:cNvGraphicFramePr>
            <p:nvPr/>
          </p:nvGraphicFramePr>
          <p:xfrm>
            <a:off x="2986" y="1127"/>
            <a:ext cx="535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7" name="Equation" r:id="rId5" imgW="431640" imgH="253800" progId="">
                    <p:embed/>
                  </p:oleObj>
                </mc:Choice>
                <mc:Fallback>
                  <p:oleObj name="Equation" r:id="rId5" imgW="431640" imgH="2538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6" y="1127"/>
                          <a:ext cx="535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0" name="Rectangle 6"/>
            <p:cNvSpPr>
              <a:spLocks noChangeArrowheads="1"/>
            </p:cNvSpPr>
            <p:nvPr/>
          </p:nvSpPr>
          <p:spPr bwMode="auto">
            <a:xfrm>
              <a:off x="480" y="432"/>
              <a:ext cx="4752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/>
                <a:cs typeface="Times New Roman"/>
              </a:endParaRPr>
            </a:p>
          </p:txBody>
        </p:sp>
      </p:grpSp>
      <p:graphicFrame>
        <p:nvGraphicFramePr>
          <p:cNvPr id="378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17760"/>
              </p:ext>
            </p:extLst>
          </p:nvPr>
        </p:nvGraphicFramePr>
        <p:xfrm>
          <a:off x="762000" y="2743200"/>
          <a:ext cx="18288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" name="Equation" r:id="rId7" imgW="736560" imgH="253800" progId="">
                  <p:embed/>
                </p:oleObj>
              </mc:Choice>
              <mc:Fallback>
                <p:oleObj name="Equation" r:id="rId7" imgW="73656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743200"/>
                        <a:ext cx="1828800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142552"/>
              </p:ext>
            </p:extLst>
          </p:nvPr>
        </p:nvGraphicFramePr>
        <p:xfrm>
          <a:off x="609600" y="3505200"/>
          <a:ext cx="21431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" name="Equation" r:id="rId8" imgW="863280" imgH="419040" progId="">
                  <p:embed/>
                </p:oleObj>
              </mc:Choice>
              <mc:Fallback>
                <p:oleObj name="Equation" r:id="rId8" imgW="863280" imgH="41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505200"/>
                        <a:ext cx="2143125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261310"/>
              </p:ext>
            </p:extLst>
          </p:nvPr>
        </p:nvGraphicFramePr>
        <p:xfrm>
          <a:off x="512763" y="4538663"/>
          <a:ext cx="2428875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" name="Equation" r:id="rId10" imgW="977760" imgH="507960" progId="Equation.DSMT4">
                  <p:embed/>
                </p:oleObj>
              </mc:Choice>
              <mc:Fallback>
                <p:oleObj name="Equation" r:id="rId10" imgW="9777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4538663"/>
                        <a:ext cx="2428875" cy="126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3276600" y="2895600"/>
            <a:ext cx="37882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There are no values of </a:t>
            </a:r>
            <a:r>
              <a:rPr lang="en-US" i="1" dirty="0">
                <a:solidFill>
                  <a:schemeClr val="accent2"/>
                </a:solidFill>
                <a:latin typeface="Times New Roman"/>
                <a:cs typeface="Times New Roman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 that will make</a:t>
            </a:r>
          </a:p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the first derivative equal to zero.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3352800" y="4038600"/>
            <a:ext cx="39492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The first derivative is undefined at </a:t>
            </a:r>
            <a:r>
              <a:rPr lang="en-US" i="1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x </a:t>
            </a:r>
            <a:r>
              <a:rPr lang="en-US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= 0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,</a:t>
            </a:r>
          </a:p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so (0,0) is a critical point.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429000" y="5029200"/>
            <a:ext cx="37934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Because the function is defined over a</a:t>
            </a:r>
          </a:p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closed interval, we also must check the</a:t>
            </a:r>
          </a:p>
          <a:p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endpoints.</a:t>
            </a:r>
          </a:p>
        </p:txBody>
      </p:sp>
    </p:spTree>
    <p:extLst>
      <p:ext uri="{BB962C8B-B14F-4D97-AF65-F5344CB8AC3E}">
        <p14:creationId xmlns:p14="http://schemas.microsoft.com/office/powerpoint/2010/main" val="5347968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utoUpdateAnimBg="0"/>
      <p:bldP spid="37899" grpId="0" autoUpdateAnimBg="0"/>
      <p:bldP spid="3790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2667000" y="1233877"/>
            <a:ext cx="6324600" cy="180265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/>
              <a:cs typeface="Times New Roman"/>
            </a:endParaRP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74182" y="5851574"/>
            <a:ext cx="1400175" cy="442913"/>
            <a:chOff x="240" y="3696"/>
            <a:chExt cx="882" cy="279"/>
          </a:xfrm>
        </p:grpSpPr>
        <p:sp>
          <p:nvSpPr>
            <p:cNvPr id="20498" name="Text Box 23"/>
            <p:cNvSpPr txBox="1">
              <a:spLocks noChangeArrowheads="1"/>
            </p:cNvSpPr>
            <p:nvPr/>
          </p:nvSpPr>
          <p:spPr bwMode="auto">
            <a:xfrm>
              <a:off x="240" y="3696"/>
              <a:ext cx="30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/>
                  <a:cs typeface="Times New Roman"/>
                </a:rPr>
                <a:t>At:</a:t>
              </a:r>
            </a:p>
          </p:txBody>
        </p:sp>
        <p:graphicFrame>
          <p:nvGraphicFramePr>
            <p:cNvPr id="20490" name="Object 24"/>
            <p:cNvGraphicFramePr>
              <a:graphicFrameLocks noChangeAspect="1"/>
            </p:cNvGraphicFramePr>
            <p:nvPr/>
          </p:nvGraphicFramePr>
          <p:xfrm>
            <a:off x="585" y="3696"/>
            <a:ext cx="537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0" name="Equation" r:id="rId3" imgW="342720" imgH="177480" progId="">
                    <p:embed/>
                  </p:oleObj>
                </mc:Choice>
                <mc:Fallback>
                  <p:oleObj name="Equation" r:id="rId3" imgW="342720" imgH="17748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" y="3696"/>
                          <a:ext cx="537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93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358980"/>
              </p:ext>
            </p:extLst>
          </p:nvPr>
        </p:nvGraphicFramePr>
        <p:xfrm>
          <a:off x="2133600" y="5562600"/>
          <a:ext cx="35337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1" name="Equation" r:id="rId5" imgW="1422360" imgH="330120" progId="Equation.DSMT4">
                  <p:embed/>
                </p:oleObj>
              </mc:Choice>
              <mc:Fallback>
                <p:oleObj name="Equation" r:id="rId5" imgW="14223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562600"/>
                        <a:ext cx="35337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6"/>
          <p:cNvPicPr>
            <a:picLocks noChangeAspect="1" noChangeArrowheads="1"/>
          </p:cNvPicPr>
          <p:nvPr/>
        </p:nvPicPr>
        <p:blipFill rotWithShape="1">
          <a:blip r:embed="rId7" cstate="print"/>
          <a:srcRect l="34941" t="62117" b="15565"/>
          <a:stretch/>
        </p:blipFill>
        <p:spPr bwMode="auto">
          <a:xfrm>
            <a:off x="3384783" y="1430580"/>
            <a:ext cx="552515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489683" y="1092941"/>
            <a:ext cx="53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  <a:sym typeface="Symbol" pitchFamily="18" charset="2"/>
              </a:rPr>
              <a:t>–</a:t>
            </a:r>
            <a:endParaRPr lang="en-US" sz="3200" dirty="0">
              <a:latin typeface="Times New Roman"/>
              <a:cs typeface="Times New Roman"/>
            </a:endParaRP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4222983" y="1571985"/>
            <a:ext cx="533400" cy="457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966183" y="1269589"/>
            <a:ext cx="53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latin typeface="Times New Roman"/>
                <a:cs typeface="Times New Roman"/>
              </a:rPr>
              <a:t>+</a:t>
            </a:r>
          </a:p>
        </p:txBody>
      </p: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V="1">
            <a:off x="6988595" y="1626827"/>
            <a:ext cx="609600" cy="457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518383" y="1327077"/>
            <a:ext cx="53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0</a:t>
            </a:r>
            <a:endParaRPr lang="en-US" sz="3200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469339"/>
              </p:ext>
            </p:extLst>
          </p:nvPr>
        </p:nvGraphicFramePr>
        <p:xfrm>
          <a:off x="559686" y="381000"/>
          <a:ext cx="18288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2" name="Equation" r:id="rId8" imgW="736370" imgH="254092" progId="Equation.DSMT4">
                  <p:embed/>
                </p:oleObj>
              </mc:Choice>
              <mc:Fallback>
                <p:oleObj name="Equation" r:id="rId8" imgW="736370" imgH="2540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686" y="381000"/>
                        <a:ext cx="18288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080757"/>
              </p:ext>
            </p:extLst>
          </p:nvPr>
        </p:nvGraphicFramePr>
        <p:xfrm>
          <a:off x="3120324" y="381000"/>
          <a:ext cx="1735137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3" name="Equation" r:id="rId10" imgW="698339" imgH="254092" progId="Equation.DSMT4">
                  <p:embed/>
                </p:oleObj>
              </mc:Choice>
              <mc:Fallback>
                <p:oleObj name="Equation" r:id="rId10" imgW="698339" imgH="2540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0324" y="381000"/>
                        <a:ext cx="1735137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393843"/>
              </p:ext>
            </p:extLst>
          </p:nvPr>
        </p:nvGraphicFramePr>
        <p:xfrm>
          <a:off x="2133600" y="3042919"/>
          <a:ext cx="14509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4" name="Equation" r:id="rId12" imgW="583920" imgH="253800" progId="">
                  <p:embed/>
                </p:oleObj>
              </mc:Choice>
              <mc:Fallback>
                <p:oleObj name="Equation" r:id="rId12" imgW="58392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042919"/>
                        <a:ext cx="1450975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9"/>
          <p:cNvGrpSpPr>
            <a:grpSpLocks/>
          </p:cNvGrpSpPr>
          <p:nvPr/>
        </p:nvGrpSpPr>
        <p:grpSpPr bwMode="auto">
          <a:xfrm>
            <a:off x="274182" y="3130234"/>
            <a:ext cx="1416050" cy="442913"/>
            <a:chOff x="192" y="912"/>
            <a:chExt cx="892" cy="279"/>
          </a:xfrm>
        </p:grpSpPr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192" y="912"/>
              <a:ext cx="30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/>
                  <a:cs typeface="Times New Roman"/>
                </a:rPr>
                <a:t>At:</a:t>
              </a:r>
            </a:p>
          </p:txBody>
        </p:sp>
        <p:graphicFrame>
          <p:nvGraphicFramePr>
            <p:cNvPr id="32" name="Object 11"/>
            <p:cNvGraphicFramePr>
              <a:graphicFrameLocks noChangeAspect="1"/>
            </p:cNvGraphicFramePr>
            <p:nvPr/>
          </p:nvGraphicFramePr>
          <p:xfrm>
            <a:off x="528" y="912"/>
            <a:ext cx="556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5" name="Equation" r:id="rId14" imgW="355320" imgH="177480" progId="">
                    <p:embed/>
                  </p:oleObj>
                </mc:Choice>
                <mc:Fallback>
                  <p:oleObj name="Equation" r:id="rId14" imgW="355320" imgH="17748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912"/>
                          <a:ext cx="556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Group 12"/>
          <p:cNvGrpSpPr>
            <a:grpSpLocks/>
          </p:cNvGrpSpPr>
          <p:nvPr/>
        </p:nvGrpSpPr>
        <p:grpSpPr bwMode="auto">
          <a:xfrm>
            <a:off x="274182" y="3862076"/>
            <a:ext cx="1511300" cy="442913"/>
            <a:chOff x="240" y="3072"/>
            <a:chExt cx="952" cy="279"/>
          </a:xfrm>
        </p:grpSpPr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240" y="3072"/>
              <a:ext cx="30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/>
                  <a:cs typeface="Times New Roman"/>
                </a:rPr>
                <a:t>At:</a:t>
              </a:r>
            </a:p>
          </p:txBody>
        </p:sp>
        <p:graphicFrame>
          <p:nvGraphicFramePr>
            <p:cNvPr id="35" name="Object 14"/>
            <p:cNvGraphicFramePr>
              <a:graphicFrameLocks noChangeAspect="1"/>
            </p:cNvGraphicFramePr>
            <p:nvPr/>
          </p:nvGraphicFramePr>
          <p:xfrm>
            <a:off x="516" y="3072"/>
            <a:ext cx="676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6" name="Equation" r:id="rId16" imgW="431640" imgH="177480" progId="Equation.DSMT4">
                    <p:embed/>
                  </p:oleObj>
                </mc:Choice>
                <mc:Fallback>
                  <p:oleObj name="Equation" r:id="rId16" imgW="43164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072"/>
                          <a:ext cx="676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829254"/>
              </p:ext>
            </p:extLst>
          </p:nvPr>
        </p:nvGraphicFramePr>
        <p:xfrm>
          <a:off x="331086" y="4441016"/>
          <a:ext cx="3754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7" name="Equation" r:id="rId18" imgW="1511280" imgH="330120" progId="">
                  <p:embed/>
                </p:oleObj>
              </mc:Choice>
              <mc:Fallback>
                <p:oleObj name="Equation" r:id="rId18" imgW="1511280" imgH="330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086" y="4441016"/>
                        <a:ext cx="3754438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4817921" y="3306762"/>
            <a:ext cx="3657600" cy="2286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5251683" y="3435032"/>
            <a:ext cx="1146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Absolute</a:t>
            </a:r>
          </a:p>
          <a:p>
            <a:r>
              <a:rPr lang="en-US" dirty="0">
                <a:latin typeface="Times New Roman"/>
                <a:cs typeface="Times New Roman"/>
              </a:rPr>
              <a:t>minimum:</a:t>
            </a: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5099283" y="4578032"/>
            <a:ext cx="11848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Absolute</a:t>
            </a:r>
          </a:p>
          <a:p>
            <a:r>
              <a:rPr lang="en-US" dirty="0">
                <a:latin typeface="Times New Roman"/>
                <a:cs typeface="Times New Roman"/>
              </a:rPr>
              <a:t>maximum:</a:t>
            </a:r>
          </a:p>
        </p:txBody>
      </p:sp>
      <p:graphicFrame>
        <p:nvGraphicFramePr>
          <p:cNvPr id="3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19600"/>
              </p:ext>
            </p:extLst>
          </p:nvPr>
        </p:nvGraphicFramePr>
        <p:xfrm>
          <a:off x="7004283" y="3587432"/>
          <a:ext cx="9906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8" name="Equation" r:id="rId20" imgW="368280" imgH="253800" progId="">
                  <p:embed/>
                </p:oleObj>
              </mc:Choice>
              <mc:Fallback>
                <p:oleObj name="Equation" r:id="rId20" imgW="36828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4283" y="3587432"/>
                        <a:ext cx="990600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24983"/>
              </p:ext>
            </p:extLst>
          </p:nvPr>
        </p:nvGraphicFramePr>
        <p:xfrm>
          <a:off x="6851883" y="4730432"/>
          <a:ext cx="146843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9" name="Equation" r:id="rId22" imgW="545760" imgH="253800" progId="">
                  <p:embed/>
                </p:oleObj>
              </mc:Choice>
              <mc:Fallback>
                <p:oleObj name="Equation" r:id="rId22" imgW="54576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1883" y="4730432"/>
                        <a:ext cx="1468438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389565"/>
              </p:ext>
            </p:extLst>
          </p:nvPr>
        </p:nvGraphicFramePr>
        <p:xfrm>
          <a:off x="2684696" y="1561976"/>
          <a:ext cx="700087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0" name="Equation" r:id="rId24" imgW="406080" imgH="253800" progId="Equation.DSMT4">
                  <p:embed/>
                </p:oleObj>
              </mc:Choice>
              <mc:Fallback>
                <p:oleObj name="Equation" r:id="rId24" imgW="4060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696" y="1561976"/>
                        <a:ext cx="700087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487264"/>
              </p:ext>
            </p:extLst>
          </p:nvPr>
        </p:nvGraphicFramePr>
        <p:xfrm>
          <a:off x="295953" y="1626827"/>
          <a:ext cx="1878012" cy="977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1" name="Equation" r:id="rId26" imgW="977760" imgH="507960" progId="Equation.DSMT4">
                  <p:embed/>
                </p:oleObj>
              </mc:Choice>
              <mc:Fallback>
                <p:oleObj name="Equation" r:id="rId26" imgW="9777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53" y="1626827"/>
                        <a:ext cx="1878012" cy="9771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83557"/>
              </p:ext>
            </p:extLst>
          </p:nvPr>
        </p:nvGraphicFramePr>
        <p:xfrm>
          <a:off x="2895600" y="2514600"/>
          <a:ext cx="219075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2" name="Equation" r:id="rId28" imgW="126720" imgH="139680" progId="Equation.DSMT4">
                  <p:embed/>
                </p:oleObj>
              </mc:Choice>
              <mc:Fallback>
                <p:oleObj name="Equation" r:id="rId28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514600"/>
                        <a:ext cx="219075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4519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5" name="Picture 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0" b="66292"/>
          <a:stretch/>
        </p:blipFill>
        <p:spPr bwMode="auto">
          <a:xfrm>
            <a:off x="838200" y="175320"/>
            <a:ext cx="6553200" cy="400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3"/>
          <p:cNvSpPr txBox="1">
            <a:spLocks noChangeArrowheads="1"/>
          </p:cNvSpPr>
          <p:nvPr/>
        </p:nvSpPr>
        <p:spPr bwMode="auto">
          <a:xfrm>
            <a:off x="4295775" y="4181475"/>
            <a:ext cx="3405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Absolute minimum (0,0)</a:t>
            </a:r>
          </a:p>
        </p:txBody>
      </p:sp>
      <p:sp>
        <p:nvSpPr>
          <p:cNvPr id="22535" name="Line 4"/>
          <p:cNvSpPr>
            <a:spLocks noChangeShapeType="1"/>
          </p:cNvSpPr>
          <p:nvPr/>
        </p:nvSpPr>
        <p:spPr bwMode="auto">
          <a:xfrm flipH="1" flipV="1">
            <a:off x="3810000" y="3428999"/>
            <a:ext cx="685800" cy="7524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Text Box 5"/>
          <p:cNvSpPr txBox="1">
            <a:spLocks noChangeArrowheads="1"/>
          </p:cNvSpPr>
          <p:nvPr/>
        </p:nvSpPr>
        <p:spPr bwMode="auto">
          <a:xfrm>
            <a:off x="5083969" y="1600200"/>
            <a:ext cx="3913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Absolute maximum (3,2.08)</a:t>
            </a:r>
          </a:p>
        </p:txBody>
      </p:sp>
      <p:sp>
        <p:nvSpPr>
          <p:cNvPr id="22537" name="Line 6"/>
          <p:cNvSpPr>
            <a:spLocks noChangeShapeType="1"/>
          </p:cNvSpPr>
          <p:nvPr/>
        </p:nvSpPr>
        <p:spPr bwMode="auto">
          <a:xfrm flipH="1" flipV="1">
            <a:off x="6248400" y="762000"/>
            <a:ext cx="7620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2530" name="Object 7"/>
          <p:cNvGraphicFramePr>
            <a:graphicFrameLocks noChangeAspect="1"/>
          </p:cNvGraphicFramePr>
          <p:nvPr/>
        </p:nvGraphicFramePr>
        <p:xfrm>
          <a:off x="2133600" y="4876800"/>
          <a:ext cx="18288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Equation" r:id="rId4" imgW="736560" imgH="253800" progId="">
                  <p:embed/>
                </p:oleObj>
              </mc:Choice>
              <mc:Fallback>
                <p:oleObj name="Equation" r:id="rId4" imgW="73656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1828800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345605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937" t="27852" r="28733" b="46698"/>
          <a:stretch/>
        </p:blipFill>
        <p:spPr>
          <a:xfrm>
            <a:off x="42329" y="281341"/>
            <a:ext cx="8175460" cy="2032881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198067"/>
              </p:ext>
            </p:extLst>
          </p:nvPr>
        </p:nvGraphicFramePr>
        <p:xfrm>
          <a:off x="3548063" y="505002"/>
          <a:ext cx="14001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8" name="Equation" r:id="rId4" imgW="673100" imgH="266700" progId="Equation.DSMT4">
                  <p:embed/>
                </p:oleObj>
              </mc:Choice>
              <mc:Fallback>
                <p:oleObj name="Equation" r:id="rId4" imgW="673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63" y="505002"/>
                        <a:ext cx="14001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745372"/>
              </p:ext>
            </p:extLst>
          </p:nvPr>
        </p:nvGraphicFramePr>
        <p:xfrm>
          <a:off x="3315587" y="993954"/>
          <a:ext cx="7381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9" name="Equation" r:id="rId6" imgW="355600" imgH="152400" progId="Equation.DSMT4">
                  <p:embed/>
                </p:oleObj>
              </mc:Choice>
              <mc:Fallback>
                <p:oleObj name="Equation" r:id="rId6" imgW="3556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5587" y="993954"/>
                        <a:ext cx="738187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166803"/>
              </p:ext>
            </p:extLst>
          </p:nvPr>
        </p:nvGraphicFramePr>
        <p:xfrm>
          <a:off x="3962933" y="1420109"/>
          <a:ext cx="73818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0" name="Equation" r:id="rId8" imgW="355600" imgH="190500" progId="Equation.DSMT4">
                  <p:embed/>
                </p:oleObj>
              </mc:Choice>
              <mc:Fallback>
                <p:oleObj name="Equation" r:id="rId8" imgW="355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933" y="1420109"/>
                        <a:ext cx="738187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2169044" y="2342953"/>
            <a:ext cx="1146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Absolute</a:t>
            </a:r>
          </a:p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minimum: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4268138" y="2314222"/>
            <a:ext cx="11848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Absolute</a:t>
            </a:r>
          </a:p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maximum:</a:t>
            </a:r>
          </a:p>
        </p:txBody>
      </p:sp>
      <p:graphicFrame>
        <p:nvGraphicFramePr>
          <p:cNvPr id="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695332"/>
              </p:ext>
            </p:extLst>
          </p:nvPr>
        </p:nvGraphicFramePr>
        <p:xfrm>
          <a:off x="2201863" y="2990850"/>
          <a:ext cx="922337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1" name="Equation" r:id="rId10" imgW="342900" imgH="266700" progId="Equation.DSMT4">
                  <p:embed/>
                </p:oleObj>
              </mc:Choice>
              <mc:Fallback>
                <p:oleObj name="Equation" r:id="rId10" imgW="342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2990850"/>
                        <a:ext cx="922337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893838"/>
              </p:ext>
            </p:extLst>
          </p:nvPr>
        </p:nvGraphicFramePr>
        <p:xfrm>
          <a:off x="4284663" y="2971800"/>
          <a:ext cx="14351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2" name="Equation" r:id="rId12" imgW="533400" imgH="266700" progId="Equation.DSMT4">
                  <p:embed/>
                </p:oleObj>
              </mc:Choice>
              <mc:Fallback>
                <p:oleObj name="Equation" r:id="rId12" imgW="5334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2971800"/>
                        <a:ext cx="143510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9937" t="53138" r="28733" b="36074"/>
          <a:stretch/>
        </p:blipFill>
        <p:spPr>
          <a:xfrm>
            <a:off x="42329" y="4232452"/>
            <a:ext cx="8175460" cy="861659"/>
          </a:xfrm>
          <a:prstGeom prst="rect">
            <a:avLst/>
          </a:prstGeom>
        </p:spPr>
      </p:pic>
      <p:graphicFrame>
        <p:nvGraphicFramePr>
          <p:cNvPr id="12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510322"/>
              </p:ext>
            </p:extLst>
          </p:nvPr>
        </p:nvGraphicFramePr>
        <p:xfrm>
          <a:off x="3259138" y="4100513"/>
          <a:ext cx="20161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3" name="Equation" r:id="rId14" imgW="749300" imgH="203200" progId="Equation.DSMT4">
                  <p:embed/>
                </p:oleObj>
              </mc:Choice>
              <mc:Fallback>
                <p:oleObj name="Equation" r:id="rId14" imgW="749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8" y="4100513"/>
                        <a:ext cx="2016125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112595" y="5117239"/>
            <a:ext cx="54791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Since our domain is restricted we won’t worry about end behavior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915721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381000" y="3657600"/>
            <a:ext cx="7848600" cy="13716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381000" y="3657600"/>
            <a:ext cx="78486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381000" y="2667000"/>
            <a:ext cx="8001000" cy="838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381000" y="2667000"/>
            <a:ext cx="8001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381000" y="1143000"/>
            <a:ext cx="7924800" cy="14478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81000" y="1143000"/>
            <a:ext cx="79248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23562" name="Text Box 2"/>
          <p:cNvSpPr txBox="1">
            <a:spLocks noChangeArrowheads="1"/>
          </p:cNvSpPr>
          <p:nvPr/>
        </p:nvSpPr>
        <p:spPr bwMode="auto">
          <a:xfrm>
            <a:off x="1143000" y="533400"/>
            <a:ext cx="55429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/>
                <a:cs typeface="Times New Roman"/>
              </a:rPr>
              <a:t>Finding Maximums and Minimums Analytically: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33400" y="1295402"/>
            <a:ext cx="7635875" cy="708026"/>
            <a:chOff x="336" y="816"/>
            <a:chExt cx="4810" cy="446"/>
          </a:xfrm>
        </p:grpSpPr>
        <p:sp>
          <p:nvSpPr>
            <p:cNvPr id="23576" name="Text Box 3"/>
            <p:cNvSpPr txBox="1">
              <a:spLocks noChangeArrowheads="1"/>
            </p:cNvSpPr>
            <p:nvPr/>
          </p:nvSpPr>
          <p:spPr bwMode="auto">
            <a:xfrm>
              <a:off x="384" y="816"/>
              <a:ext cx="1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1</a:t>
              </a:r>
            </a:p>
          </p:txBody>
        </p:sp>
        <p:sp>
          <p:nvSpPr>
            <p:cNvPr id="23577" name="Text Box 4"/>
            <p:cNvSpPr txBox="1">
              <a:spLocks noChangeArrowheads="1"/>
            </p:cNvSpPr>
            <p:nvPr/>
          </p:nvSpPr>
          <p:spPr bwMode="auto">
            <a:xfrm>
              <a:off x="816" y="816"/>
              <a:ext cx="433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Find the derivative of the function, and determine where the derivative is zero or undefined.  These are the </a:t>
              </a:r>
              <a:r>
                <a:rPr lang="en-US" sz="2000" u="sng">
                  <a:latin typeface="Times New Roman"/>
                  <a:cs typeface="Times New Roman"/>
                </a:rPr>
                <a:t>critical points</a:t>
              </a:r>
              <a:r>
                <a:rPr lang="en-US" sz="2000">
                  <a:latin typeface="Times New Roman"/>
                  <a:cs typeface="Times New Roman"/>
                </a:rPr>
                <a:t>.</a:t>
              </a:r>
            </a:p>
          </p:txBody>
        </p:sp>
        <p:sp>
          <p:nvSpPr>
            <p:cNvPr id="23578" name="Oval 5"/>
            <p:cNvSpPr>
              <a:spLocks noChangeArrowheads="1"/>
            </p:cNvSpPr>
            <p:nvPr/>
          </p:nvSpPr>
          <p:spPr bwMode="auto">
            <a:xfrm>
              <a:off x="336" y="81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latin typeface="Times New Roman"/>
                <a:cs typeface="Times New Roman"/>
              </a:endParaRP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533400" y="2819400"/>
            <a:ext cx="7924800" cy="457200"/>
            <a:chOff x="336" y="1776"/>
            <a:chExt cx="4992" cy="288"/>
          </a:xfrm>
        </p:grpSpPr>
        <p:sp>
          <p:nvSpPr>
            <p:cNvPr id="23573" name="Text Box 11"/>
            <p:cNvSpPr txBox="1">
              <a:spLocks noChangeArrowheads="1"/>
            </p:cNvSpPr>
            <p:nvPr/>
          </p:nvSpPr>
          <p:spPr bwMode="auto">
            <a:xfrm>
              <a:off x="384" y="1776"/>
              <a:ext cx="1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2</a:t>
              </a:r>
            </a:p>
          </p:txBody>
        </p:sp>
        <p:sp>
          <p:nvSpPr>
            <p:cNvPr id="23574" name="Text Box 12"/>
            <p:cNvSpPr txBox="1">
              <a:spLocks noChangeArrowheads="1"/>
            </p:cNvSpPr>
            <p:nvPr/>
          </p:nvSpPr>
          <p:spPr bwMode="auto">
            <a:xfrm>
              <a:off x="816" y="1776"/>
              <a:ext cx="45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Find the value of the function at each critical point.</a:t>
              </a:r>
            </a:p>
          </p:txBody>
        </p:sp>
        <p:sp>
          <p:nvSpPr>
            <p:cNvPr id="23575" name="Oval 13"/>
            <p:cNvSpPr>
              <a:spLocks noChangeArrowheads="1"/>
            </p:cNvSpPr>
            <p:nvPr/>
          </p:nvSpPr>
          <p:spPr bwMode="auto">
            <a:xfrm>
              <a:off x="336" y="1776"/>
              <a:ext cx="300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latin typeface="Times New Roman"/>
                <a:cs typeface="Times New Roman"/>
              </a:endParaRP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533400" y="3810005"/>
            <a:ext cx="7635875" cy="708026"/>
            <a:chOff x="336" y="2400"/>
            <a:chExt cx="4810" cy="446"/>
          </a:xfrm>
        </p:grpSpPr>
        <p:sp>
          <p:nvSpPr>
            <p:cNvPr id="23570" name="Text Box 15"/>
            <p:cNvSpPr txBox="1">
              <a:spLocks noChangeArrowheads="1"/>
            </p:cNvSpPr>
            <p:nvPr/>
          </p:nvSpPr>
          <p:spPr bwMode="auto">
            <a:xfrm>
              <a:off x="384" y="2400"/>
              <a:ext cx="1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3</a:t>
              </a:r>
            </a:p>
          </p:txBody>
        </p:sp>
        <p:sp>
          <p:nvSpPr>
            <p:cNvPr id="23571" name="Text Box 16"/>
            <p:cNvSpPr txBox="1">
              <a:spLocks noChangeArrowheads="1"/>
            </p:cNvSpPr>
            <p:nvPr/>
          </p:nvSpPr>
          <p:spPr bwMode="auto">
            <a:xfrm>
              <a:off x="816" y="2400"/>
              <a:ext cx="433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Find values or slopes for points between the critical points to determine if the critical points are maximums or minimums.</a:t>
              </a:r>
            </a:p>
          </p:txBody>
        </p:sp>
        <p:sp>
          <p:nvSpPr>
            <p:cNvPr id="23572" name="Oval 17"/>
            <p:cNvSpPr>
              <a:spLocks noChangeArrowheads="1"/>
            </p:cNvSpPr>
            <p:nvPr/>
          </p:nvSpPr>
          <p:spPr bwMode="auto">
            <a:xfrm>
              <a:off x="336" y="2400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latin typeface="Times New Roman"/>
                <a:cs typeface="Times New Roman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33400" y="5181600"/>
            <a:ext cx="7635875" cy="457200"/>
            <a:chOff x="336" y="816"/>
            <a:chExt cx="4810" cy="288"/>
          </a:xfrm>
        </p:grpSpPr>
        <p:sp>
          <p:nvSpPr>
            <p:cNvPr id="23567" name="Text Box 19"/>
            <p:cNvSpPr txBox="1">
              <a:spLocks noChangeArrowheads="1"/>
            </p:cNvSpPr>
            <p:nvPr/>
          </p:nvSpPr>
          <p:spPr bwMode="auto">
            <a:xfrm>
              <a:off x="384" y="816"/>
              <a:ext cx="1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4</a:t>
              </a:r>
            </a:p>
          </p:txBody>
        </p:sp>
        <p:sp>
          <p:nvSpPr>
            <p:cNvPr id="23568" name="Text Box 20"/>
            <p:cNvSpPr txBox="1">
              <a:spLocks noChangeArrowheads="1"/>
            </p:cNvSpPr>
            <p:nvPr/>
          </p:nvSpPr>
          <p:spPr bwMode="auto">
            <a:xfrm>
              <a:off x="816" y="816"/>
              <a:ext cx="433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latin typeface="Times New Roman"/>
                  <a:cs typeface="Times New Roman"/>
                </a:rPr>
                <a:t>For closed intervals, check the end points as well.</a:t>
              </a:r>
            </a:p>
          </p:txBody>
        </p:sp>
        <p:sp>
          <p:nvSpPr>
            <p:cNvPr id="23569" name="Oval 21"/>
            <p:cNvSpPr>
              <a:spLocks noChangeArrowheads="1"/>
            </p:cNvSpPr>
            <p:nvPr/>
          </p:nvSpPr>
          <p:spPr bwMode="auto">
            <a:xfrm>
              <a:off x="336" y="81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642773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7344867" y="4639928"/>
            <a:ext cx="1479175" cy="1167026"/>
            <a:chOff x="7175875" y="5367338"/>
            <a:chExt cx="1479175" cy="1167026"/>
          </a:xfrm>
        </p:grpSpPr>
        <p:sp>
          <p:nvSpPr>
            <p:cNvPr id="22" name="Rectangle 21"/>
            <p:cNvSpPr/>
            <p:nvPr/>
          </p:nvSpPr>
          <p:spPr>
            <a:xfrm>
              <a:off x="7175875" y="5367338"/>
              <a:ext cx="1479175" cy="11670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1360197"/>
                </p:ext>
              </p:extLst>
            </p:nvPr>
          </p:nvGraphicFramePr>
          <p:xfrm>
            <a:off x="7278688" y="5440363"/>
            <a:ext cx="1322387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2" name="Equation" r:id="rId3" imgW="571500" imgH="393700" progId="Equation.3">
                    <p:embed/>
                  </p:oleObj>
                </mc:Choice>
                <mc:Fallback>
                  <p:oleObj name="Equation" r:id="rId3" imgW="571500" imgH="393700" progId="Equation.3">
                    <p:embed/>
                    <p:pic>
                      <p:nvPicPr>
                        <p:cNvPr id="0" name="Picture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78688" y="5440363"/>
                          <a:ext cx="1322387" cy="9112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1827435" y="411866"/>
            <a:ext cx="31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Find the domain of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769924"/>
              </p:ext>
            </p:extLst>
          </p:nvPr>
        </p:nvGraphicFramePr>
        <p:xfrm>
          <a:off x="4298529" y="228600"/>
          <a:ext cx="2188905" cy="687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" name="Equation" r:id="rId5" imgW="889000" imgH="279400" progId="Equation.DSMT4">
                  <p:embed/>
                </p:oleObj>
              </mc:Choice>
              <mc:Fallback>
                <p:oleObj name="Equation" r:id="rId5" imgW="889000" imgH="279400" progId="Equation.DSMT4">
                  <p:embed/>
                  <p:pic>
                    <p:nvPicPr>
                      <p:cNvPr id="0" name="Picture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529" y="228600"/>
                        <a:ext cx="2188905" cy="687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911897"/>
              </p:ext>
            </p:extLst>
          </p:nvPr>
        </p:nvGraphicFramePr>
        <p:xfrm>
          <a:off x="877888" y="1371600"/>
          <a:ext cx="18764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" name="Equation" r:id="rId7" imgW="762000" imgH="215900" progId="Equation.3">
                  <p:embed/>
                </p:oleObj>
              </mc:Choice>
              <mc:Fallback>
                <p:oleObj name="Equation" r:id="rId7" imgW="762000" imgH="215900" progId="Equation.3">
                  <p:embed/>
                  <p:pic>
                    <p:nvPicPr>
                      <p:cNvPr id="0" name="Picture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1371600"/>
                        <a:ext cx="1876425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95664" y="1325610"/>
            <a:ext cx="5518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What values of 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latin typeface="Times New Roman"/>
                <a:cs typeface="Times New Roman"/>
              </a:rPr>
              <a:t> give us something with a real number square root?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5213" y="3212927"/>
            <a:ext cx="512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make a sign pattern number line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176870"/>
              </p:ext>
            </p:extLst>
          </p:nvPr>
        </p:nvGraphicFramePr>
        <p:xfrm>
          <a:off x="889000" y="2400300"/>
          <a:ext cx="21590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" name="Equation" r:id="rId9" imgW="876300" imgH="241300" progId="Equation.DSMT4">
                  <p:embed/>
                </p:oleObj>
              </mc:Choice>
              <mc:Fallback>
                <p:oleObj name="Equation" r:id="rId9" imgW="876300" imgH="241300" progId="Equation.DSMT4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2400300"/>
                        <a:ext cx="2159000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06206"/>
              </p:ext>
            </p:extLst>
          </p:nvPr>
        </p:nvGraphicFramePr>
        <p:xfrm>
          <a:off x="696913" y="3244850"/>
          <a:ext cx="28479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" name="Equation" r:id="rId11" imgW="1155700" imgH="203200" progId="Equation.3">
                  <p:embed/>
                </p:oleObj>
              </mc:Choice>
              <mc:Fallback>
                <p:oleObj name="Equation" r:id="rId11" imgW="1155700" imgH="203200" progId="Equation.3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3244850"/>
                        <a:ext cx="284797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 descr="noname.eps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2" b="38256"/>
          <a:stretch/>
        </p:blipFill>
        <p:spPr>
          <a:xfrm>
            <a:off x="338089" y="4639928"/>
            <a:ext cx="6833245" cy="11670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99899" y="428580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64656" y="428580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46110" y="428580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5833" y="4267200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21538" y="425225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6800" y="4267200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+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56426" y="4281340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426583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720972" y="3331226"/>
            <a:ext cx="197275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7175875" y="5367338"/>
            <a:ext cx="1479175" cy="1167026"/>
            <a:chOff x="7175875" y="5367338"/>
            <a:chExt cx="1479175" cy="1167026"/>
          </a:xfrm>
        </p:grpSpPr>
        <p:sp>
          <p:nvSpPr>
            <p:cNvPr id="22" name="Rectangle 21"/>
            <p:cNvSpPr/>
            <p:nvPr/>
          </p:nvSpPr>
          <p:spPr>
            <a:xfrm>
              <a:off x="7175875" y="5367338"/>
              <a:ext cx="1479175" cy="11670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5301980"/>
                </p:ext>
              </p:extLst>
            </p:nvPr>
          </p:nvGraphicFramePr>
          <p:xfrm>
            <a:off x="7250046" y="5367338"/>
            <a:ext cx="1380538" cy="10580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85" name="Equation" r:id="rId3" imgW="596900" imgH="457200" progId="Equation.3">
                    <p:embed/>
                  </p:oleObj>
                </mc:Choice>
                <mc:Fallback>
                  <p:oleObj name="Equation" r:id="rId3" imgW="596900" imgH="457200" progId="Equation.3">
                    <p:embed/>
                    <p:pic>
                      <p:nvPicPr>
                        <p:cNvPr id="0" name="Picture 10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50046" y="5367338"/>
                          <a:ext cx="1380538" cy="10580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2439207" y="411866"/>
            <a:ext cx="200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Differentiate: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198266"/>
              </p:ext>
            </p:extLst>
          </p:nvPr>
        </p:nvGraphicFramePr>
        <p:xfrm>
          <a:off x="4297680" y="228600"/>
          <a:ext cx="2188905" cy="687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6" name="Equation" r:id="rId5" imgW="889000" imgH="279400" progId="Equation.DSMT4">
                  <p:embed/>
                </p:oleObj>
              </mc:Choice>
              <mc:Fallback>
                <p:oleObj name="Equation" r:id="rId5" imgW="889000" imgH="279400" progId="Equation.DSMT4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7680" y="228600"/>
                        <a:ext cx="2188905" cy="687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807841"/>
              </p:ext>
            </p:extLst>
          </p:nvPr>
        </p:nvGraphicFramePr>
        <p:xfrm>
          <a:off x="642938" y="1152525"/>
          <a:ext cx="2346325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7" name="Equation" r:id="rId7" imgW="952500" imgH="393700" progId="Equation.3">
                  <p:embed/>
                </p:oleObj>
              </mc:Choice>
              <mc:Fallback>
                <p:oleObj name="Equation" r:id="rId7" imgW="952500" imgH="393700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152525"/>
                        <a:ext cx="2346325" cy="96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307149"/>
              </p:ext>
            </p:extLst>
          </p:nvPr>
        </p:nvGraphicFramePr>
        <p:xfrm>
          <a:off x="596900" y="2122488"/>
          <a:ext cx="284638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8" name="Equation" r:id="rId9" imgW="1155700" imgH="431800" progId="Equation.DSMT4">
                  <p:embed/>
                </p:oleObj>
              </mc:Choice>
              <mc:Fallback>
                <p:oleObj name="Equation" r:id="rId9" imgW="1155700" imgH="431800" progId="Equation.DSMT4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122488"/>
                        <a:ext cx="2846388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390791"/>
              </p:ext>
            </p:extLst>
          </p:nvPr>
        </p:nvGraphicFramePr>
        <p:xfrm>
          <a:off x="3395663" y="2350008"/>
          <a:ext cx="1563687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9" name="Equation" r:id="rId11" imgW="635000" imgH="304800" progId="Equation.3">
                  <p:embed/>
                </p:oleObj>
              </mc:Choice>
              <mc:Fallback>
                <p:oleObj name="Equation" r:id="rId11" imgW="635000" imgH="304800" progId="Equation.3">
                  <p:embed/>
                  <p:pic>
                    <p:nvPicPr>
                      <p:cNvPr id="0" name="Picture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663" y="2350008"/>
                        <a:ext cx="1563687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88812" y="1513598"/>
            <a:ext cx="362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Re-write with an exponent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8813" y="2500731"/>
            <a:ext cx="3070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Don</a:t>
            </a:r>
            <a:r>
              <a:rPr lang="fr-FR" sz="2400" dirty="0" smtClean="0">
                <a:latin typeface="Times New Roman"/>
                <a:cs typeface="Times New Roman"/>
              </a:rPr>
              <a:t>’</a:t>
            </a:r>
            <a:r>
              <a:rPr lang="en-US" sz="2400" dirty="0" smtClean="0">
                <a:latin typeface="Times New Roman"/>
                <a:cs typeface="Times New Roman"/>
              </a:rPr>
              <a:t>t forget the inside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77" y="3331226"/>
            <a:ext cx="373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find the critical points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005631" y="3331226"/>
            <a:ext cx="3934684" cy="501650"/>
            <a:chOff x="4005631" y="3331226"/>
            <a:chExt cx="3934684" cy="501650"/>
          </a:xfrm>
        </p:grpSpPr>
        <p:sp>
          <p:nvSpPr>
            <p:cNvPr id="11" name="TextBox 10"/>
            <p:cNvSpPr txBox="1"/>
            <p:nvPr/>
          </p:nvSpPr>
          <p:spPr>
            <a:xfrm>
              <a:off x="4005631" y="3331226"/>
              <a:ext cx="39346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/>
                  <a:cs typeface="Times New Roman"/>
                </a:rPr>
                <a:t>(Where      is 0 or undefined)</a:t>
              </a:r>
              <a:endParaRPr lang="en-US" sz="24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6549261"/>
                </p:ext>
              </p:extLst>
            </p:nvPr>
          </p:nvGraphicFramePr>
          <p:xfrm>
            <a:off x="5029200" y="3331226"/>
            <a:ext cx="438150" cy="501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90" name="Equation" r:id="rId13" imgW="177800" imgH="203200" progId="Equation.3">
                    <p:embed/>
                  </p:oleObj>
                </mc:Choice>
                <mc:Fallback>
                  <p:oleObj name="Equation" r:id="rId13" imgW="177800" imgH="203200" progId="Equation.3">
                    <p:embed/>
                    <p:pic>
                      <p:nvPicPr>
                        <p:cNvPr id="0" name="Picture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3331226"/>
                          <a:ext cx="438150" cy="501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602031"/>
              </p:ext>
            </p:extLst>
          </p:nvPr>
        </p:nvGraphicFramePr>
        <p:xfrm>
          <a:off x="409576" y="3989388"/>
          <a:ext cx="2709834" cy="1111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1" name="Equation" r:id="rId15" imgW="1270000" imgH="520700" progId="Equation.3">
                  <p:embed/>
                </p:oleObj>
              </mc:Choice>
              <mc:Fallback>
                <p:oleObj name="Equation" r:id="rId15" imgW="1270000" imgH="520700" progId="Equation.3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6" y="3989388"/>
                        <a:ext cx="2709834" cy="11114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398677"/>
              </p:ext>
            </p:extLst>
          </p:nvPr>
        </p:nvGraphicFramePr>
        <p:xfrm>
          <a:off x="4746307" y="4218152"/>
          <a:ext cx="18764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2" name="Equation" r:id="rId17" imgW="762000" imgH="203200" progId="Equation.DSMT4">
                  <p:embed/>
                </p:oleObj>
              </mc:Choice>
              <mc:Fallback>
                <p:oleObj name="Equation" r:id="rId17" imgW="762000" imgH="203200" progId="Equation.DSMT4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307" y="4218152"/>
                        <a:ext cx="1876425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334851" y="4275197"/>
            <a:ext cx="141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o</a:t>
            </a:r>
            <a:r>
              <a:rPr lang="en-US" sz="2400" dirty="0" smtClean="0">
                <a:latin typeface="Times New Roman"/>
                <a:cs typeface="Times New Roman"/>
              </a:rPr>
              <a:t>r where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048104"/>
              </p:ext>
            </p:extLst>
          </p:nvPr>
        </p:nvGraphicFramePr>
        <p:xfrm>
          <a:off x="5568793" y="4834926"/>
          <a:ext cx="131286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3" name="Equation" r:id="rId19" imgW="533400" imgH="215900" progId="Equation.3">
                  <p:embed/>
                </p:oleObj>
              </mc:Choice>
              <mc:Fallback>
                <p:oleObj name="Equation" r:id="rId19" imgW="533400" imgH="215900" progId="Equation.3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793" y="4834926"/>
                        <a:ext cx="1312862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400954"/>
              </p:ext>
            </p:extLst>
          </p:nvPr>
        </p:nvGraphicFramePr>
        <p:xfrm>
          <a:off x="5559425" y="5367338"/>
          <a:ext cx="1184275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4" name="Equation" r:id="rId21" imgW="495300" imgH="419100" progId="Equation.DSMT4">
                  <p:embed/>
                </p:oleObj>
              </mc:Choice>
              <mc:Fallback>
                <p:oleObj name="Equation" r:id="rId21" imgW="495300" imgH="419100" progId="Equation.DSMT4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425" y="5367338"/>
                        <a:ext cx="1184275" cy="1001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45274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8" grpId="0"/>
      <p:bldP spid="9" grpId="0"/>
      <p:bldP spid="10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290733" y="3331226"/>
            <a:ext cx="1261534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3558" y="2122576"/>
            <a:ext cx="1114425" cy="10588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498722"/>
              </p:ext>
            </p:extLst>
          </p:nvPr>
        </p:nvGraphicFramePr>
        <p:xfrm>
          <a:off x="773558" y="2122576"/>
          <a:ext cx="1114425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" name="Equation" r:id="rId3" imgW="469900" imgH="457200" progId="Equation.DSMT4">
                  <p:embed/>
                </p:oleObj>
              </mc:Choice>
              <mc:Fallback>
                <p:oleObj name="Equation" r:id="rId3" imgW="469900" imgH="457200" progId="Equation.DSMT4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558" y="2122576"/>
                        <a:ext cx="1114425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775574"/>
              </p:ext>
            </p:extLst>
          </p:nvPr>
        </p:nvGraphicFramePr>
        <p:xfrm>
          <a:off x="493713" y="781050"/>
          <a:ext cx="270033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" name="Equation" r:id="rId5" imgW="1155700" imgH="457200" progId="Equation.DSMT4">
                  <p:embed/>
                </p:oleObj>
              </mc:Choice>
              <mc:Fallback>
                <p:oleObj name="Equation" r:id="rId5" imgW="1155700" imgH="457200" progId="Equation.DSMT4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781050"/>
                        <a:ext cx="2700337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00267" y="1017571"/>
            <a:ext cx="5314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But the only value that works here is…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154" y="1764743"/>
            <a:ext cx="5589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Because the other value is not in the domain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77" y="3331226"/>
            <a:ext cx="373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find the critical points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005631" y="3331226"/>
            <a:ext cx="3934684" cy="501650"/>
            <a:chOff x="4005631" y="3331226"/>
            <a:chExt cx="3934684" cy="501650"/>
          </a:xfrm>
        </p:grpSpPr>
        <p:sp>
          <p:nvSpPr>
            <p:cNvPr id="11" name="TextBox 10"/>
            <p:cNvSpPr txBox="1"/>
            <p:nvPr/>
          </p:nvSpPr>
          <p:spPr>
            <a:xfrm>
              <a:off x="4005631" y="3331226"/>
              <a:ext cx="39346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/>
                  <a:cs typeface="Times New Roman"/>
                </a:rPr>
                <a:t>(Where      is 0 or undefined)</a:t>
              </a:r>
              <a:endParaRPr lang="en-US" sz="24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0171944"/>
                </p:ext>
              </p:extLst>
            </p:nvPr>
          </p:nvGraphicFramePr>
          <p:xfrm>
            <a:off x="5029200" y="3331226"/>
            <a:ext cx="438150" cy="501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1" name="Equation" r:id="rId7" imgW="177800" imgH="203200" progId="Equation.3">
                    <p:embed/>
                  </p:oleObj>
                </mc:Choice>
                <mc:Fallback>
                  <p:oleObj name="Equation" r:id="rId7" imgW="177800" imgH="203200" progId="Equation.3">
                    <p:embed/>
                    <p:pic>
                      <p:nvPicPr>
                        <p:cNvPr id="0" name="Picture 1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3331226"/>
                          <a:ext cx="438150" cy="501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677111"/>
              </p:ext>
            </p:extLst>
          </p:nvPr>
        </p:nvGraphicFramePr>
        <p:xfrm>
          <a:off x="325840" y="4002088"/>
          <a:ext cx="3821113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2" name="Equation" r:id="rId9" imgW="1790700" imgH="508000" progId="Equation.DSMT4">
                  <p:embed/>
                </p:oleObj>
              </mc:Choice>
              <mc:Fallback>
                <p:oleObj name="Equation" r:id="rId9" imgW="1790700" imgH="508000" progId="Equation.DSMT4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840" y="4002088"/>
                        <a:ext cx="3821113" cy="108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874051"/>
              </p:ext>
            </p:extLst>
          </p:nvPr>
        </p:nvGraphicFramePr>
        <p:xfrm>
          <a:off x="5568793" y="4273253"/>
          <a:ext cx="187642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" name="Equation" r:id="rId11" imgW="762000" imgH="215900" progId="Equation.3">
                  <p:embed/>
                </p:oleObj>
              </mc:Choice>
              <mc:Fallback>
                <p:oleObj name="Equation" r:id="rId11" imgW="762000" imgH="215900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793" y="4273253"/>
                        <a:ext cx="1876425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69080" y="4343400"/>
            <a:ext cx="141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o</a:t>
            </a:r>
            <a:r>
              <a:rPr lang="en-US" sz="2400" dirty="0" smtClean="0">
                <a:latin typeface="Times New Roman"/>
                <a:cs typeface="Times New Roman"/>
              </a:rPr>
              <a:t>r where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421539"/>
              </p:ext>
            </p:extLst>
          </p:nvPr>
        </p:nvGraphicFramePr>
        <p:xfrm>
          <a:off x="5287805" y="4805363"/>
          <a:ext cx="2157413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4" name="Equation" r:id="rId13" imgW="876300" imgH="241300" progId="Equation.DSMT4">
                  <p:embed/>
                </p:oleObj>
              </mc:Choice>
              <mc:Fallback>
                <p:oleObj name="Equation" r:id="rId13" imgW="876300" imgH="241300" progId="Equation.DSMT4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7805" y="4805363"/>
                        <a:ext cx="2157413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623209"/>
              </p:ext>
            </p:extLst>
          </p:nvPr>
        </p:nvGraphicFramePr>
        <p:xfrm>
          <a:off x="5483225" y="5640388"/>
          <a:ext cx="13366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5" name="Equation" r:id="rId15" imgW="558800" imgH="190500" progId="Equation.3">
                  <p:embed/>
                </p:oleObj>
              </mc:Choice>
              <mc:Fallback>
                <p:oleObj name="Equation" r:id="rId15" imgW="558800" imgH="1905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225" y="5640388"/>
                        <a:ext cx="1336675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154096" y="2392707"/>
            <a:ext cx="93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Why?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906379" y="2424396"/>
            <a:ext cx="1027364" cy="748149"/>
            <a:chOff x="7071329" y="1479236"/>
            <a:chExt cx="1027364" cy="748149"/>
          </a:xfrm>
        </p:grpSpPr>
        <p:sp>
          <p:nvSpPr>
            <p:cNvPr id="24" name="Rectangle 23"/>
            <p:cNvSpPr/>
            <p:nvPr/>
          </p:nvSpPr>
          <p:spPr>
            <a:xfrm>
              <a:off x="7071329" y="1479236"/>
              <a:ext cx="1027364" cy="7481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7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8348621"/>
                </p:ext>
              </p:extLst>
            </p:nvPr>
          </p:nvGraphicFramePr>
          <p:xfrm>
            <a:off x="7174141" y="1552262"/>
            <a:ext cx="846397" cy="583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6" name="Equation" r:id="rId17" imgW="571500" imgH="393700" progId="Equation.3">
                    <p:embed/>
                  </p:oleObj>
                </mc:Choice>
                <mc:Fallback>
                  <p:oleObj name="Equation" r:id="rId17" imgW="571500" imgH="393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4141" y="1552262"/>
                          <a:ext cx="846397" cy="58323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TextBox 27"/>
          <p:cNvSpPr txBox="1"/>
          <p:nvPr/>
        </p:nvSpPr>
        <p:spPr>
          <a:xfrm>
            <a:off x="3669230" y="2531107"/>
            <a:ext cx="3237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Recall that the domain is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793343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8" grpId="0"/>
      <p:bldP spid="9" grpId="0"/>
      <p:bldP spid="17" grpId="0"/>
      <p:bldP spid="26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225091"/>
              </p:ext>
            </p:extLst>
          </p:nvPr>
        </p:nvGraphicFramePr>
        <p:xfrm>
          <a:off x="2828925" y="805441"/>
          <a:ext cx="2200275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Equation" r:id="rId3" imgW="952500" imgH="457200" progId="Equation.3">
                  <p:embed/>
                </p:oleObj>
              </mc:Choice>
              <mc:Fallback>
                <p:oleObj name="Equation" r:id="rId3" imgW="952500" imgH="4572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8925" y="805441"/>
                        <a:ext cx="2200275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25214" y="257307"/>
            <a:ext cx="408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So the critical values here are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1119" y="3223683"/>
            <a:ext cx="7179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Find the domain of the radical function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Differentiate (don’t forget the Chain Rule)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Find the critical points 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where the derivative is 0 (numerator)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where the derivative is undefined (denominator)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Check the critical points against the domain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Make a sign pattern to locate the minima and maxima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54096" y="2392707"/>
            <a:ext cx="382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So how do we do this again?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43" y="5439674"/>
            <a:ext cx="1143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And one more thing…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400093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19511" y="2151843"/>
            <a:ext cx="5658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So where are the maxima and minima?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992489"/>
              </p:ext>
            </p:extLst>
          </p:nvPr>
        </p:nvGraphicFramePr>
        <p:xfrm>
          <a:off x="2806700" y="3512499"/>
          <a:ext cx="22225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0" name="Equation" r:id="rId3" imgW="1041400" imgH="520700" progId="Equation.3">
                  <p:embed/>
                </p:oleObj>
              </mc:Choice>
              <mc:Fallback>
                <p:oleObj name="Equation" r:id="rId3" imgW="10414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3512499"/>
                        <a:ext cx="222250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47360" y="2820621"/>
            <a:ext cx="6599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Here is where we will need to make the sign pattern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31259"/>
              </p:ext>
            </p:extLst>
          </p:nvPr>
        </p:nvGraphicFramePr>
        <p:xfrm>
          <a:off x="2828925" y="805441"/>
          <a:ext cx="2200275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" name="Equation" r:id="rId5" imgW="952500" imgH="457200" progId="Equation.3">
                  <p:embed/>
                </p:oleObj>
              </mc:Choice>
              <mc:Fallback>
                <p:oleObj name="Equation" r:id="rId5" imgW="952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8925" y="805441"/>
                        <a:ext cx="2200275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125214" y="257307"/>
            <a:ext cx="408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So the critical values here are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2" name="Picture 1" descr="noname.eps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8" b="42346"/>
          <a:stretch/>
        </p:blipFill>
        <p:spPr>
          <a:xfrm>
            <a:off x="774213" y="5500009"/>
            <a:ext cx="7381701" cy="83917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895879" y="5726545"/>
            <a:ext cx="0" cy="1616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563491"/>
              </p:ext>
            </p:extLst>
          </p:nvPr>
        </p:nvGraphicFramePr>
        <p:xfrm>
          <a:off x="5797550" y="6208577"/>
          <a:ext cx="898014" cy="541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" name="Equation" r:id="rId8" imgW="749300" imgH="457200" progId="Equation.3">
                  <p:embed/>
                </p:oleObj>
              </mc:Choice>
              <mc:Fallback>
                <p:oleObj name="Equation" r:id="rId8" imgW="749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7550" y="6208577"/>
                        <a:ext cx="898014" cy="5414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895879" y="5988242"/>
            <a:ext cx="0" cy="2463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01091" y="5272424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29200" y="514782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47360" y="520229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621101"/>
              </p:ext>
            </p:extLst>
          </p:nvPr>
        </p:nvGraphicFramePr>
        <p:xfrm>
          <a:off x="216092" y="5509851"/>
          <a:ext cx="37941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" name="Equation" r:id="rId10" imgW="177800" imgH="203200" progId="Equation.DSMT4">
                  <p:embed/>
                </p:oleObj>
              </mc:Choice>
              <mc:Fallback>
                <p:oleObj name="Equation" r:id="rId10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92" y="5509851"/>
                        <a:ext cx="379413" cy="433388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753060" y="5240158"/>
            <a:ext cx="28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0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95564" y="5272424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22558" y="5269447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64846" y="5194150"/>
            <a:ext cx="10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09042" y="5098881"/>
            <a:ext cx="926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06339" y="5166654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247360" y="4852578"/>
            <a:ext cx="358824" cy="3497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922555" y="4747654"/>
            <a:ext cx="465469" cy="4546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206339" y="4793979"/>
            <a:ext cx="328320" cy="4001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739908"/>
              </p:ext>
            </p:extLst>
          </p:nvPr>
        </p:nvGraphicFramePr>
        <p:xfrm>
          <a:off x="5568950" y="3638550"/>
          <a:ext cx="12382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4" name="Equation" r:id="rId12" imgW="736600" imgH="469900" progId="Equation.DSMT4">
                  <p:embed/>
                </p:oleObj>
              </mc:Choice>
              <mc:Fallback>
                <p:oleObj name="Equation" r:id="rId12" imgW="7366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950" y="3638550"/>
                        <a:ext cx="1238250" cy="781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6784660" y="3821805"/>
            <a:ext cx="21247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/>
                <a:cs typeface="Times New Roman"/>
              </a:rPr>
              <a:t>i</a:t>
            </a:r>
            <a:r>
              <a:rPr lang="en-US" sz="2200" dirty="0" smtClean="0">
                <a:latin typeface="Times New Roman"/>
                <a:cs typeface="Times New Roman"/>
              </a:rPr>
              <a:t>s a maximum</a:t>
            </a:r>
            <a:endParaRPr lang="en-US" sz="2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992521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7" grpId="0"/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544" b="2669"/>
          <a:stretch/>
        </p:blipFill>
        <p:spPr>
          <a:xfrm>
            <a:off x="260894" y="125953"/>
            <a:ext cx="5237006" cy="4726625"/>
          </a:xfrm>
          <a:prstGeom prst="rect">
            <a:avLst/>
          </a:prstGeom>
        </p:spPr>
      </p:pic>
      <p:pic>
        <p:nvPicPr>
          <p:cNvPr id="2" name="Picture 1" descr="noname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8" b="42346"/>
          <a:stretch/>
        </p:blipFill>
        <p:spPr>
          <a:xfrm>
            <a:off x="774213" y="5500009"/>
            <a:ext cx="7381701" cy="83917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895879" y="5726545"/>
            <a:ext cx="0" cy="1616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444427"/>
              </p:ext>
            </p:extLst>
          </p:nvPr>
        </p:nvGraphicFramePr>
        <p:xfrm>
          <a:off x="5797550" y="6208577"/>
          <a:ext cx="898014" cy="541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3" name="Equation" r:id="rId5" imgW="749300" imgH="457200" progId="Equation.3">
                  <p:embed/>
                </p:oleObj>
              </mc:Choice>
              <mc:Fallback>
                <p:oleObj name="Equation" r:id="rId5" imgW="749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7550" y="6208577"/>
                        <a:ext cx="898014" cy="5414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895879" y="5988242"/>
            <a:ext cx="0" cy="2463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01091" y="5272424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29200" y="514782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47360" y="5202295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666417"/>
              </p:ext>
            </p:extLst>
          </p:nvPr>
        </p:nvGraphicFramePr>
        <p:xfrm>
          <a:off x="216092" y="5509851"/>
          <a:ext cx="37941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4" name="Equation" r:id="rId7" imgW="177800" imgH="203200" progId="Equation.DSMT4">
                  <p:embed/>
                </p:oleObj>
              </mc:Choice>
              <mc:Fallback>
                <p:oleObj name="Equation" r:id="rId7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92" y="5509851"/>
                        <a:ext cx="379413" cy="433388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753060" y="5240158"/>
            <a:ext cx="28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0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95564" y="5272424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22558" y="5269447"/>
            <a:ext cx="454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dne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64846" y="5194150"/>
            <a:ext cx="10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09042" y="5098881"/>
            <a:ext cx="926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06339" y="5166654"/>
            <a:ext cx="35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−</a:t>
            </a:r>
            <a:endParaRPr lang="en-US" sz="2400" dirty="0">
              <a:latin typeface="Times New Roman"/>
              <a:cs typeface="Times New Roman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164129" y="4747654"/>
            <a:ext cx="442055" cy="4546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922555" y="4747654"/>
            <a:ext cx="465469" cy="4546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206339" y="4793979"/>
            <a:ext cx="328320" cy="4001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3924322" y="971583"/>
            <a:ext cx="2610337" cy="645800"/>
            <a:chOff x="4005371" y="1001954"/>
            <a:chExt cx="2610337" cy="645800"/>
          </a:xfrm>
        </p:grpSpPr>
        <p:graphicFrame>
          <p:nvGraphicFramePr>
            <p:cNvPr id="44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0257211"/>
                </p:ext>
              </p:extLst>
            </p:nvPr>
          </p:nvGraphicFramePr>
          <p:xfrm>
            <a:off x="4005371" y="1001954"/>
            <a:ext cx="1023829" cy="64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25" name="Equation" r:id="rId9" imgW="736600" imgH="469900" progId="Equation.DSMT4">
                    <p:embed/>
                  </p:oleObj>
                </mc:Choice>
                <mc:Fallback>
                  <p:oleObj name="Equation" r:id="rId9" imgW="7366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5371" y="1001954"/>
                          <a:ext cx="1023829" cy="6458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TextBox 44"/>
            <p:cNvSpPr txBox="1"/>
            <p:nvPr/>
          </p:nvSpPr>
          <p:spPr>
            <a:xfrm>
              <a:off x="5034580" y="1128870"/>
              <a:ext cx="158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i</a:t>
              </a:r>
              <a:r>
                <a:rPr lang="en-US" dirty="0" smtClean="0">
                  <a:latin typeface="Times New Roman"/>
                  <a:cs typeface="Times New Roman"/>
                </a:rPr>
                <a:t>s a maximum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061635"/>
              </p:ext>
            </p:extLst>
          </p:nvPr>
        </p:nvGraphicFramePr>
        <p:xfrm>
          <a:off x="6328831" y="223407"/>
          <a:ext cx="2188905" cy="687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6" name="Equation" r:id="rId11" imgW="889000" imgH="279400" progId="Equation.DSMT4">
                  <p:embed/>
                </p:oleObj>
              </mc:Choice>
              <mc:Fallback>
                <p:oleObj name="Equation" r:id="rId11" imgW="8890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8831" y="223407"/>
                        <a:ext cx="2188905" cy="687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val 11"/>
          <p:cNvSpPr/>
          <p:nvPr/>
        </p:nvSpPr>
        <p:spPr>
          <a:xfrm>
            <a:off x="4416552" y="1563624"/>
            <a:ext cx="64008" cy="587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260680" y="1336303"/>
            <a:ext cx="155858" cy="5980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575538" y="1820800"/>
            <a:ext cx="348784" cy="5726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953531" y="1846213"/>
            <a:ext cx="243700" cy="5472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1298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937" t="27852" r="28733" b="46698"/>
          <a:stretch/>
        </p:blipFill>
        <p:spPr>
          <a:xfrm>
            <a:off x="42329" y="281341"/>
            <a:ext cx="8175460" cy="2032881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57926"/>
              </p:ext>
            </p:extLst>
          </p:nvPr>
        </p:nvGraphicFramePr>
        <p:xfrm>
          <a:off x="3445401" y="584024"/>
          <a:ext cx="25368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Equation" r:id="rId4" imgW="1219200" imgH="203200" progId="Equation.DSMT4">
                  <p:embed/>
                </p:oleObj>
              </mc:Choice>
              <mc:Fallback>
                <p:oleObj name="Equation" r:id="rId4" imgW="1219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5401" y="584024"/>
                        <a:ext cx="25368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310160"/>
              </p:ext>
            </p:extLst>
          </p:nvPr>
        </p:nvGraphicFramePr>
        <p:xfrm>
          <a:off x="3106738" y="1023232"/>
          <a:ext cx="11588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2" name="Equation" r:id="rId6" imgW="558800" imgH="177800" progId="Equation.DSMT4">
                  <p:embed/>
                </p:oleObj>
              </mc:Choice>
              <mc:Fallback>
                <p:oleObj name="Equation" r:id="rId6" imgW="558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1023232"/>
                        <a:ext cx="11588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392692"/>
              </p:ext>
            </p:extLst>
          </p:nvPr>
        </p:nvGraphicFramePr>
        <p:xfrm>
          <a:off x="3962933" y="1448331"/>
          <a:ext cx="73818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Equation" r:id="rId8" imgW="355600" imgH="190500" progId="Equation.DSMT4">
                  <p:embed/>
                </p:oleObj>
              </mc:Choice>
              <mc:Fallback>
                <p:oleObj name="Equation" r:id="rId8" imgW="355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933" y="1448331"/>
                        <a:ext cx="738187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2169044" y="2342953"/>
            <a:ext cx="12363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Absolute</a:t>
            </a:r>
          </a:p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minimums: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046139" y="2314222"/>
            <a:ext cx="11848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Relative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maximum:</a:t>
            </a:r>
          </a:p>
        </p:txBody>
      </p:sp>
      <p:graphicFrame>
        <p:nvGraphicFramePr>
          <p:cNvPr id="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381879"/>
              </p:ext>
            </p:extLst>
          </p:nvPr>
        </p:nvGraphicFramePr>
        <p:xfrm>
          <a:off x="2082800" y="2990850"/>
          <a:ext cx="1160463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4" name="Equation" r:id="rId10" imgW="431800" imgH="266700" progId="Equation.DSMT4">
                  <p:embed/>
                </p:oleObj>
              </mc:Choice>
              <mc:Fallback>
                <p:oleObj name="Equation" r:id="rId10" imgW="431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2990850"/>
                        <a:ext cx="1160463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530019"/>
              </p:ext>
            </p:extLst>
          </p:nvPr>
        </p:nvGraphicFramePr>
        <p:xfrm>
          <a:off x="5944835" y="2853971"/>
          <a:ext cx="1646943" cy="105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5" name="Equation" r:id="rId12" imgW="736600" imgH="469900" progId="Equation.DSMT4">
                  <p:embed/>
                </p:oleObj>
              </mc:Choice>
              <mc:Fallback>
                <p:oleObj name="Equation" r:id="rId12" imgW="7366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4835" y="2853971"/>
                        <a:ext cx="1646943" cy="105093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9937" t="53138" r="28733" b="36074"/>
          <a:stretch/>
        </p:blipFill>
        <p:spPr>
          <a:xfrm>
            <a:off x="42329" y="4232452"/>
            <a:ext cx="8175460" cy="861659"/>
          </a:xfrm>
          <a:prstGeom prst="rect">
            <a:avLst/>
          </a:prstGeom>
        </p:spPr>
      </p:pic>
      <p:graphicFrame>
        <p:nvGraphicFramePr>
          <p:cNvPr id="12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403931"/>
              </p:ext>
            </p:extLst>
          </p:nvPr>
        </p:nvGraphicFramePr>
        <p:xfrm>
          <a:off x="3446463" y="4100513"/>
          <a:ext cx="1639887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6" name="Equation" r:id="rId14" imgW="609600" imgH="203200" progId="Equation.DSMT4">
                  <p:embed/>
                </p:oleObj>
              </mc:Choice>
              <mc:Fallback>
                <p:oleObj name="Equation" r:id="rId14" imgW="609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4100513"/>
                        <a:ext cx="1639887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112595" y="5117239"/>
            <a:ext cx="54791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Since our domain is restricted we only need to worry about the left side which has the function coming down from infinity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855588" y="434729"/>
            <a:ext cx="1027364" cy="748149"/>
            <a:chOff x="7071329" y="1479236"/>
            <a:chExt cx="1027364" cy="748149"/>
          </a:xfrm>
        </p:grpSpPr>
        <p:sp>
          <p:nvSpPr>
            <p:cNvPr id="15" name="Rectangle 14"/>
            <p:cNvSpPr/>
            <p:nvPr/>
          </p:nvSpPr>
          <p:spPr>
            <a:xfrm>
              <a:off x="7071329" y="1479236"/>
              <a:ext cx="1027364" cy="7481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7609912"/>
                </p:ext>
              </p:extLst>
            </p:nvPr>
          </p:nvGraphicFramePr>
          <p:xfrm>
            <a:off x="7174141" y="1552262"/>
            <a:ext cx="846397" cy="583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7" name="Equation" r:id="rId16" imgW="571500" imgH="393700" progId="Equation.3">
                    <p:embed/>
                  </p:oleObj>
                </mc:Choice>
                <mc:Fallback>
                  <p:oleObj name="Equation" r:id="rId16" imgW="571500" imgH="393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4141" y="1552262"/>
                          <a:ext cx="846397" cy="58323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299592" y="325154"/>
            <a:ext cx="12357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Recall we can write it either way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018698"/>
              </p:ext>
            </p:extLst>
          </p:nvPr>
        </p:nvGraphicFramePr>
        <p:xfrm>
          <a:off x="3276600" y="2989284"/>
          <a:ext cx="922337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8" name="Equation" r:id="rId18" imgW="342900" imgH="266700" progId="Equation.DSMT4">
                  <p:embed/>
                </p:oleObj>
              </mc:Choice>
              <mc:Fallback>
                <p:oleObj name="Equation" r:id="rId18" imgW="342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989284"/>
                        <a:ext cx="922337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585084"/>
              </p:ext>
            </p:extLst>
          </p:nvPr>
        </p:nvGraphicFramePr>
        <p:xfrm>
          <a:off x="4279019" y="2987675"/>
          <a:ext cx="95567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9" name="Equation" r:id="rId20" imgW="355600" imgH="266700" progId="Equation.DSMT4">
                  <p:embed/>
                </p:oleObj>
              </mc:Choice>
              <mc:Fallback>
                <p:oleObj name="Equation" r:id="rId20" imgW="355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019" y="2987675"/>
                        <a:ext cx="955675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0828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2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2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2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6198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490</Words>
  <Application>Microsoft Macintosh PowerPoint</Application>
  <PresentationFormat>On-screen Show (4:3)</PresentationFormat>
  <Paragraphs>103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Equation</vt:lpstr>
      <vt:lpstr>MathType 6.0 Equation</vt:lpstr>
      <vt:lpstr>Traits &amp; Graphs of Radical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Preparatory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Extremes of Radical Functions</dc:title>
  <dc:creator>Brian Murphy</dc:creator>
  <cp:lastModifiedBy>Brian Murphy</cp:lastModifiedBy>
  <cp:revision>66</cp:revision>
  <dcterms:created xsi:type="dcterms:W3CDTF">2012-03-20T15:20:31Z</dcterms:created>
  <dcterms:modified xsi:type="dcterms:W3CDTF">2016-04-14T23:05:24Z</dcterms:modified>
</cp:coreProperties>
</file>