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72" r:id="rId5"/>
    <p:sldId id="258" r:id="rId6"/>
    <p:sldId id="273" r:id="rId7"/>
    <p:sldId id="27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3" autoAdjust="0"/>
    <p:restoredTop sz="94660"/>
  </p:normalViewPr>
  <p:slideViewPr>
    <p:cSldViewPr snapToGrid="0" snapToObjects="1">
      <p:cViewPr>
        <p:scale>
          <a:sx n="103" d="100"/>
          <a:sy n="103" d="100"/>
        </p:scale>
        <p:origin x="-27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2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10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image" Target="../media/image8.emf"/><Relationship Id="rId8" Type="http://schemas.openxmlformats.org/officeDocument/2006/relationships/image" Target="../media/image11.emf"/><Relationship Id="rId9" Type="http://schemas.openxmlformats.org/officeDocument/2006/relationships/image" Target="../media/image12.emf"/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6092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1567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0516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6996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995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99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0869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3758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2397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6530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60384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2ED2-97A6-5442-88DC-764868A18CCC}" type="datetimeFigureOut">
              <a:rPr lang="en-US" smtClean="0"/>
              <a:pPr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E3F1E-AF11-3E4D-BFF6-EBDFB76A1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6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0.bin"/><Relationship Id="rId12" Type="http://schemas.openxmlformats.org/officeDocument/2006/relationships/image" Target="../media/image2.emf"/><Relationship Id="rId13" Type="http://schemas.openxmlformats.org/officeDocument/2006/relationships/oleObject" Target="../embeddings/oleObject11.bin"/><Relationship Id="rId14" Type="http://schemas.openxmlformats.org/officeDocument/2006/relationships/image" Target="../media/image10.emf"/><Relationship Id="rId15" Type="http://schemas.openxmlformats.org/officeDocument/2006/relationships/oleObject" Target="../embeddings/oleObject12.bin"/><Relationship Id="rId16" Type="http://schemas.openxmlformats.org/officeDocument/2006/relationships/image" Target="../media/image11.emf"/><Relationship Id="rId17" Type="http://schemas.openxmlformats.org/officeDocument/2006/relationships/oleObject" Target="../embeddings/oleObject13.bin"/><Relationship Id="rId18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8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20" Type="http://schemas.openxmlformats.org/officeDocument/2006/relationships/image" Target="../media/image12.emf"/><Relationship Id="rId10" Type="http://schemas.openxmlformats.org/officeDocument/2006/relationships/image" Target="../media/image10.emf"/><Relationship Id="rId11" Type="http://schemas.openxmlformats.org/officeDocument/2006/relationships/oleObject" Target="../embeddings/oleObject18.bin"/><Relationship Id="rId12" Type="http://schemas.openxmlformats.org/officeDocument/2006/relationships/image" Target="../media/image13.emf"/><Relationship Id="rId13" Type="http://schemas.openxmlformats.org/officeDocument/2006/relationships/oleObject" Target="../embeddings/oleObject19.bin"/><Relationship Id="rId14" Type="http://schemas.openxmlformats.org/officeDocument/2006/relationships/image" Target="../media/image14.emf"/><Relationship Id="rId15" Type="http://schemas.openxmlformats.org/officeDocument/2006/relationships/oleObject" Target="../embeddings/oleObject20.bin"/><Relationship Id="rId16" Type="http://schemas.openxmlformats.org/officeDocument/2006/relationships/image" Target="../media/image8.emf"/><Relationship Id="rId17" Type="http://schemas.openxmlformats.org/officeDocument/2006/relationships/oleObject" Target="../embeddings/oleObject21.bin"/><Relationship Id="rId18" Type="http://schemas.openxmlformats.org/officeDocument/2006/relationships/image" Target="../media/image11.emf"/><Relationship Id="rId19" Type="http://schemas.openxmlformats.org/officeDocument/2006/relationships/oleObject" Target="../embeddings/oleObject22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4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emf"/><Relationship Id="rId12" Type="http://schemas.openxmlformats.org/officeDocument/2006/relationships/oleObject" Target="../embeddings/oleObject27.bin"/><Relationship Id="rId13" Type="http://schemas.openxmlformats.org/officeDocument/2006/relationships/image" Target="../media/image1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3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17.emf"/><Relationship Id="rId9" Type="http://schemas.openxmlformats.org/officeDocument/2006/relationships/image" Target="../media/image20.emf"/><Relationship Id="rId10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0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oleObject" Target="../embeddings/oleObject29.bin"/><Relationship Id="rId5" Type="http://schemas.openxmlformats.org/officeDocument/2006/relationships/image" Target="../media/image22.emf"/><Relationship Id="rId6" Type="http://schemas.openxmlformats.org/officeDocument/2006/relationships/oleObject" Target="../embeddings/oleObject30.bin"/><Relationship Id="rId7" Type="http://schemas.openxmlformats.org/officeDocument/2006/relationships/image" Target="../media/image23.emf"/><Relationship Id="rId8" Type="http://schemas.openxmlformats.org/officeDocument/2006/relationships/oleObject" Target="../embeddings/oleObject31.bin"/><Relationship Id="rId9" Type="http://schemas.openxmlformats.org/officeDocument/2006/relationships/image" Target="../media/image24.emf"/><Relationship Id="rId10" Type="http://schemas.openxmlformats.org/officeDocument/2006/relationships/oleObject" Target="../embeddings/oleObject32.bin"/><Relationship Id="rId11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Traits &amp; Graphs of Radical Functions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>
                <a:latin typeface="Times New Roman"/>
                <a:cs typeface="Times New Roman"/>
              </a:rPr>
              <a:t>Standard 8c</a:t>
            </a:r>
            <a:r>
              <a:rPr lang="en-US" dirty="0" smtClean="0">
                <a:latin typeface="Times New Roman"/>
                <a:cs typeface="Times New Roman"/>
              </a:rPr>
              <a:t>: Find </a:t>
            </a:r>
            <a:r>
              <a:rPr lang="en-US" dirty="0">
                <a:latin typeface="Times New Roman"/>
                <a:cs typeface="Times New Roman"/>
              </a:rPr>
              <a:t>the critical values and extreme points of radical functions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u="sng" dirty="0" smtClean="0">
                <a:latin typeface="Times New Roman"/>
                <a:cs typeface="Times New Roman"/>
              </a:rPr>
              <a:t>Standard 8d: </a:t>
            </a:r>
            <a:r>
              <a:rPr lang="en-US" dirty="0" smtClean="0">
                <a:latin typeface="Times New Roman"/>
                <a:cs typeface="Times New Roman"/>
              </a:rPr>
              <a:t>Find </a:t>
            </a:r>
            <a:r>
              <a:rPr lang="en-US" dirty="0">
                <a:latin typeface="Times New Roman"/>
                <a:cs typeface="Times New Roman"/>
              </a:rPr>
              <a:t>all the traits and sketch a radical curve algebraically</a:t>
            </a:r>
          </a:p>
        </p:txBody>
      </p:sp>
    </p:spTree>
    <p:extLst>
      <p:ext uri="{BB962C8B-B14F-4D97-AF65-F5344CB8AC3E}">
        <p14:creationId xmlns:p14="http://schemas.microsoft.com/office/powerpoint/2010/main" val="132425375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734175" y="5748773"/>
            <a:ext cx="1614488" cy="635422"/>
            <a:chOff x="7302281" y="5681925"/>
            <a:chExt cx="1614488" cy="635422"/>
          </a:xfrm>
        </p:grpSpPr>
        <p:sp>
          <p:nvSpPr>
            <p:cNvPr id="22" name="Rectangle 21"/>
            <p:cNvSpPr/>
            <p:nvPr/>
          </p:nvSpPr>
          <p:spPr>
            <a:xfrm>
              <a:off x="7302281" y="5681925"/>
              <a:ext cx="1614488" cy="6354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5865236"/>
                </p:ext>
              </p:extLst>
            </p:nvPr>
          </p:nvGraphicFramePr>
          <p:xfrm>
            <a:off x="7302281" y="5808490"/>
            <a:ext cx="1614488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5" name="Equation" r:id="rId3" imgW="698500" imgH="203200" progId="Equation.DSMT4">
                    <p:embed/>
                  </p:oleObj>
                </mc:Choice>
                <mc:Fallback>
                  <p:oleObj name="Equation" r:id="rId3" imgW="698500" imgH="203200" progId="Equation.DSMT4">
                    <p:embed/>
                    <p:pic>
                      <p:nvPicPr>
                        <p:cNvPr id="0" name="Picture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281" y="5808490"/>
                          <a:ext cx="1614488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903112" y="411866"/>
            <a:ext cx="3963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Find the traits and graph of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638994"/>
              </p:ext>
            </p:extLst>
          </p:nvPr>
        </p:nvGraphicFramePr>
        <p:xfrm>
          <a:off x="4395432" y="11113"/>
          <a:ext cx="281463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6" name="Equation" r:id="rId5" imgW="1143000" imgH="457200" progId="Equation.DSMT4">
                  <p:embed/>
                </p:oleObj>
              </mc:Choice>
              <mc:Fallback>
                <p:oleObj name="Equation" r:id="rId5" imgW="1143000" imgH="457200" progId="Equation.DSMT4">
                  <p:embed/>
                  <p:pic>
                    <p:nvPicPr>
                      <p:cNvPr id="0" name="Picture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432" y="11113"/>
                        <a:ext cx="2814637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358712"/>
              </p:ext>
            </p:extLst>
          </p:nvPr>
        </p:nvGraphicFramePr>
        <p:xfrm>
          <a:off x="581025" y="1981200"/>
          <a:ext cx="24701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" name="Equation" r:id="rId7" imgW="1003300" imgH="431800" progId="Equation.DSMT4">
                  <p:embed/>
                </p:oleObj>
              </mc:Choice>
              <mc:Fallback>
                <p:oleObj name="Equation" r:id="rId7" imgW="1003300" imgH="431800" progId="Equation.DSMT4">
                  <p:embed/>
                  <p:pic>
                    <p:nvPicPr>
                      <p:cNvPr id="0" name="Picture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1981200"/>
                        <a:ext cx="2470150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95664" y="2200492"/>
            <a:ext cx="5518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What values of 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latin typeface="Times New Roman"/>
                <a:cs typeface="Times New Roman"/>
              </a:rPr>
              <a:t> give us something with a real number square root?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090" y="5855682"/>
            <a:ext cx="512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This leaves the denominator 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latin typeface="Times New Roman"/>
                <a:cs typeface="Times New Roman"/>
              </a:rPr>
              <a:t> + 7 &gt; 0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317538"/>
              </p:ext>
            </p:extLst>
          </p:nvPr>
        </p:nvGraphicFramePr>
        <p:xfrm>
          <a:off x="763588" y="3321050"/>
          <a:ext cx="24098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" name="Equation" r:id="rId9" imgW="977900" imgH="203200" progId="Equation.DSMT4">
                  <p:embed/>
                </p:oleObj>
              </mc:Choice>
              <mc:Fallback>
                <p:oleObj name="Equation" r:id="rId9" imgW="977900" imgH="203200" progId="Equation.DSMT4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3321050"/>
                        <a:ext cx="240982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964750"/>
              </p:ext>
            </p:extLst>
          </p:nvPr>
        </p:nvGraphicFramePr>
        <p:xfrm>
          <a:off x="5276144" y="4217373"/>
          <a:ext cx="2816225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" name="Equation" r:id="rId11" imgW="1143000" imgH="444500" progId="Equation.DSMT4">
                  <p:embed/>
                </p:oleObj>
              </mc:Choice>
              <mc:Fallback>
                <p:oleObj name="Equation" r:id="rId11" imgW="1143000" imgH="444500" progId="Equation.DSMT4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144" y="4217373"/>
                        <a:ext cx="2816225" cy="109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244811" y="1382711"/>
            <a:ext cx="3963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Let’s start with the domain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49287" y="3183889"/>
            <a:ext cx="5518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For all </a:t>
            </a:r>
            <a:r>
              <a:rPr lang="en-US" sz="2400" i="1" dirty="0" smtClean="0">
                <a:latin typeface="Times New Roman"/>
                <a:cs typeface="Times New Roman"/>
              </a:rPr>
              <a:t>x </a:t>
            </a:r>
            <a:r>
              <a:rPr lang="en-US" sz="2400" dirty="0" smtClean="0">
                <a:latin typeface="Times New Roman"/>
                <a:cs typeface="Times New Roman"/>
              </a:rPr>
              <a:t>values.  It is an upward opening parabola that has no 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latin typeface="Times New Roman"/>
                <a:cs typeface="Times New Roman"/>
              </a:rPr>
              <a:t> intercepts because…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2675" y="4570887"/>
            <a:ext cx="512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The quadratic formula would give us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426583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21" grpId="0"/>
      <p:bldP spid="34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9207" y="411866"/>
            <a:ext cx="200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Differentiate: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141825"/>
              </p:ext>
            </p:extLst>
          </p:nvPr>
        </p:nvGraphicFramePr>
        <p:xfrm>
          <a:off x="566383" y="919163"/>
          <a:ext cx="3049626" cy="1430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3" name="Equation" r:id="rId3" imgW="1244600" imgH="584200" progId="Equation.DSMT4">
                  <p:embed/>
                </p:oleObj>
              </mc:Choice>
              <mc:Fallback>
                <p:oleObj name="Equation" r:id="rId3" imgW="1244600" imgH="584200" progId="Equation.DSMT4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83" y="919163"/>
                        <a:ext cx="3049626" cy="143084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472454"/>
              </p:ext>
            </p:extLst>
          </p:nvPr>
        </p:nvGraphicFramePr>
        <p:xfrm>
          <a:off x="186796" y="2077333"/>
          <a:ext cx="3690937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" name="Equation" r:id="rId5" imgW="1498600" imgH="584200" progId="Equation.DSMT4">
                  <p:embed/>
                </p:oleObj>
              </mc:Choice>
              <mc:Fallback>
                <p:oleObj name="Equation" r:id="rId5" imgW="1498600" imgH="584200" progId="Equation.DSMT4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796" y="2077333"/>
                        <a:ext cx="3690937" cy="143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331664"/>
              </p:ext>
            </p:extLst>
          </p:nvPr>
        </p:nvGraphicFramePr>
        <p:xfrm>
          <a:off x="3791272" y="2297199"/>
          <a:ext cx="2906713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5" name="Equation" r:id="rId7" imgW="1181100" imgH="495300" progId="Equation.DSMT4">
                  <p:embed/>
                </p:oleObj>
              </mc:Choice>
              <mc:Fallback>
                <p:oleObj name="Equation" r:id="rId7" imgW="1181100" imgH="495300" progId="Equation.DSMT4">
                  <p:embed/>
                  <p:pic>
                    <p:nvPicPr>
                      <p:cNvPr id="0" name="Picture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272" y="2297199"/>
                        <a:ext cx="2906713" cy="122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88812" y="1513598"/>
            <a:ext cx="362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Re-write with an exponent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1655" y="2063290"/>
            <a:ext cx="17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Don</a:t>
            </a:r>
            <a:r>
              <a:rPr lang="fr-FR" sz="2400" dirty="0" smtClean="0">
                <a:latin typeface="Times New Roman"/>
                <a:cs typeface="Times New Roman"/>
              </a:rPr>
              <a:t>’</a:t>
            </a:r>
            <a:r>
              <a:rPr lang="en-US" sz="2400" dirty="0" smtClean="0">
                <a:latin typeface="Times New Roman"/>
                <a:cs typeface="Times New Roman"/>
              </a:rPr>
              <a:t>t forget the inside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77" y="5010446"/>
            <a:ext cx="373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find the critical points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6542" y="5660669"/>
            <a:ext cx="3934684" cy="501650"/>
            <a:chOff x="4005631" y="3331226"/>
            <a:chExt cx="3934684" cy="501650"/>
          </a:xfrm>
        </p:grpSpPr>
        <p:sp>
          <p:nvSpPr>
            <p:cNvPr id="11" name="TextBox 10"/>
            <p:cNvSpPr txBox="1"/>
            <p:nvPr/>
          </p:nvSpPr>
          <p:spPr>
            <a:xfrm>
              <a:off x="4005631" y="3331226"/>
              <a:ext cx="39346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/>
                  <a:cs typeface="Times New Roman"/>
                </a:rPr>
                <a:t>(Where      is 0 or undefined)</a:t>
              </a:r>
              <a:endParaRPr lang="en-US" sz="24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6549261"/>
                </p:ext>
              </p:extLst>
            </p:nvPr>
          </p:nvGraphicFramePr>
          <p:xfrm>
            <a:off x="5029200" y="3331226"/>
            <a:ext cx="438150" cy="501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56" name="Equation" r:id="rId9" imgW="177800" imgH="203200" progId="Equation.3">
                    <p:embed/>
                  </p:oleObj>
                </mc:Choice>
                <mc:Fallback>
                  <p:oleObj name="Equation" r:id="rId9" imgW="177800" imgH="203200" progId="Equation.3">
                    <p:embed/>
                    <p:pic>
                      <p:nvPicPr>
                        <p:cNvPr id="0" name="Picture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3331226"/>
                          <a:ext cx="438150" cy="501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251473"/>
              </p:ext>
            </p:extLst>
          </p:nvPr>
        </p:nvGraphicFramePr>
        <p:xfrm>
          <a:off x="4395432" y="11113"/>
          <a:ext cx="281463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" name="Equation" r:id="rId11" imgW="1143000" imgH="457200" progId="Equation.DSMT4">
                  <p:embed/>
                </p:oleObj>
              </mc:Choice>
              <mc:Fallback>
                <p:oleObj name="Equation" r:id="rId11" imgW="1143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432" y="11113"/>
                        <a:ext cx="2814637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786033" y="2918248"/>
            <a:ext cx="2128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dirty="0" smtClean="0">
                <a:latin typeface="Times New Roman"/>
                <a:cs typeface="Times New Roman"/>
              </a:rPr>
              <a:t>hich requires the Quotient Rule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693316"/>
              </p:ext>
            </p:extLst>
          </p:nvPr>
        </p:nvGraphicFramePr>
        <p:xfrm>
          <a:off x="200025" y="3683000"/>
          <a:ext cx="3722688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8" name="Equation" r:id="rId13" imgW="1511300" imgH="469900" progId="Equation.DSMT4">
                  <p:embed/>
                </p:oleObj>
              </mc:Choice>
              <mc:Fallback>
                <p:oleObj name="Equation" r:id="rId13" imgW="15113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3683000"/>
                        <a:ext cx="3722688" cy="1157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338643"/>
              </p:ext>
            </p:extLst>
          </p:nvPr>
        </p:nvGraphicFramePr>
        <p:xfrm>
          <a:off x="3953278" y="3644900"/>
          <a:ext cx="2906712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" name="Equation" r:id="rId15" imgW="1181100" imgH="495300" progId="Equation.DSMT4">
                  <p:embed/>
                </p:oleObj>
              </mc:Choice>
              <mc:Fallback>
                <p:oleObj name="Equation" r:id="rId15" imgW="11811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3278" y="3644900"/>
                        <a:ext cx="2906712" cy="122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>
          <a:xfrm flipH="1">
            <a:off x="1858261" y="3824111"/>
            <a:ext cx="1500183" cy="352778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779796" y="4346001"/>
            <a:ext cx="183127" cy="172155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9829"/>
              </p:ext>
            </p:extLst>
          </p:nvPr>
        </p:nvGraphicFramePr>
        <p:xfrm>
          <a:off x="5948633" y="4370907"/>
          <a:ext cx="360535" cy="219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0" name="Equation" r:id="rId17" imgW="292100" imgH="177800" progId="Equation.DSMT4">
                  <p:embed/>
                </p:oleObj>
              </mc:Choice>
              <mc:Fallback>
                <p:oleObj name="Equation" r:id="rId17" imgW="2921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48633" y="4370907"/>
                        <a:ext cx="360535" cy="219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924779" y="5372166"/>
            <a:ext cx="3454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We accounted for these when we found the domain so no critical points in the denominator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H="1" flipV="1">
            <a:off x="3355693" y="4834467"/>
            <a:ext cx="2475717" cy="637644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5446889" y="4840288"/>
            <a:ext cx="387273" cy="637644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955734" y="4346001"/>
            <a:ext cx="481086" cy="352778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4105784" y="3839825"/>
            <a:ext cx="435580" cy="337064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80673" y="4013571"/>
            <a:ext cx="1291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Simplify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45274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25" grpId="0"/>
      <p:bldP spid="3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9207" y="411866"/>
            <a:ext cx="200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Differentiate: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052381"/>
              </p:ext>
            </p:extLst>
          </p:nvPr>
        </p:nvGraphicFramePr>
        <p:xfrm>
          <a:off x="566383" y="919163"/>
          <a:ext cx="3049626" cy="1430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7" name="Equation" r:id="rId3" imgW="1244600" imgH="584200" progId="Equation.DSMT4">
                  <p:embed/>
                </p:oleObj>
              </mc:Choice>
              <mc:Fallback>
                <p:oleObj name="Equation" r:id="rId3" imgW="12446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83" y="919163"/>
                        <a:ext cx="3049626" cy="143084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615306"/>
              </p:ext>
            </p:extLst>
          </p:nvPr>
        </p:nvGraphicFramePr>
        <p:xfrm>
          <a:off x="186796" y="2077333"/>
          <a:ext cx="3690937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8" name="Equation" r:id="rId5" imgW="1498600" imgH="584200" progId="Equation.DSMT4">
                  <p:embed/>
                </p:oleObj>
              </mc:Choice>
              <mc:Fallback>
                <p:oleObj name="Equation" r:id="rId5" imgW="14986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796" y="2077333"/>
                        <a:ext cx="3690937" cy="143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88812" y="1513598"/>
            <a:ext cx="362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Re-write with an exponent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1655" y="2063290"/>
            <a:ext cx="177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/>
                <a:cs typeface="Times New Roman"/>
              </a:rPr>
              <a:t>Don</a:t>
            </a:r>
            <a:r>
              <a:rPr lang="fr-FR" sz="2400" dirty="0" smtClean="0">
                <a:latin typeface="Times New Roman"/>
                <a:cs typeface="Times New Roman"/>
              </a:rPr>
              <a:t>’</a:t>
            </a:r>
            <a:r>
              <a:rPr lang="en-US" sz="2400" dirty="0" smtClean="0">
                <a:latin typeface="Times New Roman"/>
                <a:cs typeface="Times New Roman"/>
              </a:rPr>
              <a:t>t forget the inside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77" y="5010446"/>
            <a:ext cx="373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find the critical points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952548"/>
              </p:ext>
            </p:extLst>
          </p:nvPr>
        </p:nvGraphicFramePr>
        <p:xfrm>
          <a:off x="4395432" y="11113"/>
          <a:ext cx="281463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9" name="Equation" r:id="rId7" imgW="1143000" imgH="457200" progId="Equation.DSMT4">
                  <p:embed/>
                </p:oleObj>
              </mc:Choice>
              <mc:Fallback>
                <p:oleObj name="Equation" r:id="rId7" imgW="1143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432" y="11113"/>
                        <a:ext cx="2814637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786033" y="2918248"/>
            <a:ext cx="2128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dirty="0" smtClean="0">
                <a:latin typeface="Times New Roman"/>
                <a:cs typeface="Times New Roman"/>
              </a:rPr>
              <a:t>hich requires the Quotient Rule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669827"/>
              </p:ext>
            </p:extLst>
          </p:nvPr>
        </p:nvGraphicFramePr>
        <p:xfrm>
          <a:off x="200025" y="3683000"/>
          <a:ext cx="3722688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" name="Equation" r:id="rId9" imgW="1511300" imgH="469900" progId="Equation.DSMT4">
                  <p:embed/>
                </p:oleObj>
              </mc:Choice>
              <mc:Fallback>
                <p:oleObj name="Equation" r:id="rId9" imgW="15113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3683000"/>
                        <a:ext cx="3722688" cy="1157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>
          <a:xfrm flipH="1">
            <a:off x="1858261" y="3824111"/>
            <a:ext cx="1500183" cy="352778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35332" y="3761122"/>
            <a:ext cx="1379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/>
                <a:cs typeface="Times New Roman"/>
              </a:rPr>
              <a:t>But this can be factored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6505589" y="4010467"/>
            <a:ext cx="1170855" cy="0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233137"/>
              </p:ext>
            </p:extLst>
          </p:nvPr>
        </p:nvGraphicFramePr>
        <p:xfrm>
          <a:off x="530039" y="5751513"/>
          <a:ext cx="4970463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1" name="Equation" r:id="rId11" imgW="2019300" imgH="241300" progId="Equation.DSMT4">
                  <p:embed/>
                </p:oleObj>
              </mc:Choice>
              <mc:Fallback>
                <p:oleObj name="Equation" r:id="rId11" imgW="2019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39" y="5751513"/>
                        <a:ext cx="4970463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987754"/>
              </p:ext>
            </p:extLst>
          </p:nvPr>
        </p:nvGraphicFramePr>
        <p:xfrm>
          <a:off x="6675700" y="5846497"/>
          <a:ext cx="17192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2" name="Equation" r:id="rId13" imgW="698500" imgH="177800" progId="Equation.DSMT4">
                  <p:embed/>
                </p:oleObj>
              </mc:Choice>
              <mc:Fallback>
                <p:oleObj name="Equation" r:id="rId13" imgW="6985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700" y="5846497"/>
                        <a:ext cx="1719263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364433"/>
              </p:ext>
            </p:extLst>
          </p:nvPr>
        </p:nvGraphicFramePr>
        <p:xfrm>
          <a:off x="3791272" y="2297199"/>
          <a:ext cx="2906713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3" name="Equation" r:id="rId15" imgW="1181100" imgH="495300" progId="Equation.DSMT4">
                  <p:embed/>
                </p:oleObj>
              </mc:Choice>
              <mc:Fallback>
                <p:oleObj name="Equation" r:id="rId15" imgW="11811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272" y="2297199"/>
                        <a:ext cx="2906713" cy="122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611886"/>
              </p:ext>
            </p:extLst>
          </p:nvPr>
        </p:nvGraphicFramePr>
        <p:xfrm>
          <a:off x="3953278" y="3644900"/>
          <a:ext cx="2906712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" name="Equation" r:id="rId17" imgW="1181100" imgH="495300" progId="Equation.DSMT4">
                  <p:embed/>
                </p:oleObj>
              </mc:Choice>
              <mc:Fallback>
                <p:oleObj name="Equation" r:id="rId17" imgW="11811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3278" y="3644900"/>
                        <a:ext cx="2906712" cy="122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Connector 35"/>
          <p:cNvCxnSpPr/>
          <p:nvPr/>
        </p:nvCxnSpPr>
        <p:spPr>
          <a:xfrm flipH="1">
            <a:off x="5779796" y="4346001"/>
            <a:ext cx="183127" cy="172155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641962"/>
              </p:ext>
            </p:extLst>
          </p:nvPr>
        </p:nvGraphicFramePr>
        <p:xfrm>
          <a:off x="5948633" y="4370907"/>
          <a:ext cx="360535" cy="219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" name="Equation" r:id="rId19" imgW="292100" imgH="177800" progId="Equation.DSMT4">
                  <p:embed/>
                </p:oleObj>
              </mc:Choice>
              <mc:Fallback>
                <p:oleObj name="Equation" r:id="rId19" imgW="2921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48633" y="4370907"/>
                        <a:ext cx="360535" cy="219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Connector 37"/>
          <p:cNvCxnSpPr/>
          <p:nvPr/>
        </p:nvCxnSpPr>
        <p:spPr>
          <a:xfrm flipH="1">
            <a:off x="4105784" y="3839825"/>
            <a:ext cx="435580" cy="337064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5274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73558" y="2392706"/>
            <a:ext cx="1114425" cy="6000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372743"/>
              </p:ext>
            </p:extLst>
          </p:nvPr>
        </p:nvGraphicFramePr>
        <p:xfrm>
          <a:off x="833438" y="2474913"/>
          <a:ext cx="9937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" name="Equation" r:id="rId3" imgW="419100" imgH="152400" progId="Equation.DSMT4">
                  <p:embed/>
                </p:oleObj>
              </mc:Choice>
              <mc:Fallback>
                <p:oleObj name="Equation" r:id="rId3" imgW="419100" imgH="152400" progId="Equation.DSMT4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38" y="2474913"/>
                        <a:ext cx="99377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25960"/>
              </p:ext>
            </p:extLst>
          </p:nvPr>
        </p:nvGraphicFramePr>
        <p:xfrm>
          <a:off x="1028700" y="1103313"/>
          <a:ext cx="16319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" name="Equation" r:id="rId5" imgW="698500" imgH="177800" progId="Equation.DSMT4">
                  <p:embed/>
                </p:oleObj>
              </mc:Choice>
              <mc:Fallback>
                <p:oleObj name="Equation" r:id="rId5" imgW="698500" imgH="177800" progId="Equation.DSMT4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1103313"/>
                        <a:ext cx="1631950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00267" y="1017571"/>
            <a:ext cx="5314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But the only value that works here is…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154" y="1764743"/>
            <a:ext cx="5589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Because the other value is not in the domain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577" y="3331226"/>
            <a:ext cx="4255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let’s look at the sign pattern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54096" y="2392707"/>
            <a:ext cx="93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Why?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06379" y="2424396"/>
            <a:ext cx="1027364" cy="74814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985042"/>
              </p:ext>
            </p:extLst>
          </p:nvPr>
        </p:nvGraphicFramePr>
        <p:xfrm>
          <a:off x="6989763" y="2606675"/>
          <a:ext cx="898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" name="Equation" r:id="rId7" imgW="431800" imgH="152400" progId="Equation.DSMT4">
                  <p:embed/>
                </p:oleObj>
              </mc:Choice>
              <mc:Fallback>
                <p:oleObj name="Equation" r:id="rId7" imgW="4318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9763" y="2606675"/>
                        <a:ext cx="898525" cy="3159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669230" y="2531107"/>
            <a:ext cx="3237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Recall that the domain is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3" name="Picture 2" descr="noname.em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98" b="42907"/>
          <a:stretch/>
        </p:blipFill>
        <p:spPr>
          <a:xfrm>
            <a:off x="766503" y="4375659"/>
            <a:ext cx="8351463" cy="121234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351061" y="3792891"/>
            <a:ext cx="0" cy="1202442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36695" y="4375659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03682" y="4355906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–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39707" y="4355906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2503" y="4146403"/>
            <a:ext cx="826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303682" y="4119492"/>
            <a:ext cx="358824" cy="3497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997735"/>
              </p:ext>
            </p:extLst>
          </p:nvPr>
        </p:nvGraphicFramePr>
        <p:xfrm>
          <a:off x="6395479" y="5839178"/>
          <a:ext cx="997074" cy="512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" name="Equation" r:id="rId10" imgW="393700" imgH="203200" progId="Equation.DSMT4">
                  <p:embed/>
                </p:oleObj>
              </mc:Choice>
              <mc:Fallback>
                <p:oleObj name="Equation" r:id="rId10" imgW="393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5479" y="5839178"/>
                        <a:ext cx="997074" cy="51206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540365" y="5844396"/>
            <a:ext cx="5241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Plug –1 in and we have a minimum at</a:t>
            </a:r>
            <a:endParaRPr lang="en-US" sz="2400" dirty="0">
              <a:latin typeface="Times New Roman"/>
              <a:cs typeface="Times New Roman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6306919" y="4154461"/>
            <a:ext cx="765909" cy="2797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972497"/>
              </p:ext>
            </p:extLst>
          </p:nvPr>
        </p:nvGraphicFramePr>
        <p:xfrm>
          <a:off x="26469" y="4043863"/>
          <a:ext cx="463924" cy="850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" name="Equation" r:id="rId12" imgW="228600" imgH="419100" progId="Equation.DSMT4">
                  <p:embed/>
                </p:oleObj>
              </mc:Choice>
              <mc:Fallback>
                <p:oleObj name="Equation" r:id="rId12" imgW="2286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9" y="4043863"/>
                        <a:ext cx="463924" cy="8507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92729" y="5031023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endParaRPr lang="en-US" sz="24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793343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/>
      <p:bldP spid="9" grpId="0"/>
      <p:bldP spid="10" grpId="0"/>
      <p:bldP spid="26" grpId="0"/>
      <p:bldP spid="24" grpId="0" animBg="1"/>
      <p:bldP spid="28" grpId="0"/>
      <p:bldP spid="6" grpId="0"/>
      <p:bldP spid="29" grpId="0"/>
      <p:bldP spid="30" grpId="0"/>
      <p:bldP spid="31" grpId="0"/>
      <p:bldP spid="35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105" y="11443"/>
            <a:ext cx="5511800" cy="5130800"/>
          </a:xfrm>
          <a:prstGeom prst="rect">
            <a:avLst/>
          </a:prstGeom>
        </p:spPr>
      </p:pic>
      <p:pic>
        <p:nvPicPr>
          <p:cNvPr id="3" name="Picture 2" descr="noname.em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98" b="42907"/>
          <a:stretch/>
        </p:blipFill>
        <p:spPr>
          <a:xfrm>
            <a:off x="451928" y="5588000"/>
            <a:ext cx="8351463" cy="121234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036486" y="5005232"/>
            <a:ext cx="0" cy="1202442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22120" y="5588000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0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89107" y="5568247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–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25132" y="5568247"/>
            <a:ext cx="43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-6325" y="5506692"/>
            <a:ext cx="10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not in the domain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989107" y="5331833"/>
            <a:ext cx="358824" cy="3497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327213"/>
              </p:ext>
            </p:extLst>
          </p:nvPr>
        </p:nvGraphicFramePr>
        <p:xfrm>
          <a:off x="5375117" y="3114704"/>
          <a:ext cx="738747" cy="37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5" imgW="393700" imgH="203200" progId="Equation.DSMT4">
                  <p:embed/>
                </p:oleObj>
              </mc:Choice>
              <mc:Fallback>
                <p:oleObj name="Equation" r:id="rId5" imgW="393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117" y="3114704"/>
                        <a:ext cx="738747" cy="3793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5879312" y="3552857"/>
            <a:ext cx="91440" cy="9144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611616" y="3044769"/>
            <a:ext cx="358824" cy="3497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109953" y="3318826"/>
            <a:ext cx="765909" cy="2797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970752" y="5416865"/>
            <a:ext cx="765909" cy="2797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062834" y="11443"/>
            <a:ext cx="0" cy="499378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6956" y="1128789"/>
            <a:ext cx="323714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Now let’s compare the sign pattern to the graph on the right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04821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937" t="27852" r="28733" b="46698"/>
          <a:stretch/>
        </p:blipFill>
        <p:spPr>
          <a:xfrm>
            <a:off x="42329" y="281341"/>
            <a:ext cx="8175460" cy="2032881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46363"/>
              </p:ext>
            </p:extLst>
          </p:nvPr>
        </p:nvGraphicFramePr>
        <p:xfrm>
          <a:off x="3986213" y="584200"/>
          <a:ext cx="145415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4" name="Equation" r:id="rId4" imgW="698500" imgH="203200" progId="Equation.DSMT4">
                  <p:embed/>
                </p:oleObj>
              </mc:Choice>
              <mc:Fallback>
                <p:oleObj name="Equation" r:id="rId4" imgW="698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6213" y="584200"/>
                        <a:ext cx="145415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40866"/>
              </p:ext>
            </p:extLst>
          </p:nvPr>
        </p:nvGraphicFramePr>
        <p:xfrm>
          <a:off x="4189706" y="1088852"/>
          <a:ext cx="11874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Equation" r:id="rId6" imgW="571500" imgH="444500" progId="Equation.DSMT4">
                  <p:embed/>
                </p:oleObj>
              </mc:Choice>
              <mc:Fallback>
                <p:oleObj name="Equation" r:id="rId6" imgW="5715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706" y="1088852"/>
                        <a:ext cx="11874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2169044" y="2342953"/>
            <a:ext cx="1146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Absolute</a:t>
            </a:r>
          </a:p>
          <a:p>
            <a:r>
              <a:rPr lang="en-US" dirty="0">
                <a:solidFill>
                  <a:srgbClr val="010CFE"/>
                </a:solidFill>
                <a:latin typeface="Times New Roman"/>
                <a:cs typeface="Times New Roman"/>
              </a:rPr>
              <a:t>minimum:</a:t>
            </a:r>
          </a:p>
        </p:txBody>
      </p:sp>
      <p:graphicFrame>
        <p:nvGraphicFramePr>
          <p:cNvPr id="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876364"/>
              </p:ext>
            </p:extLst>
          </p:nvPr>
        </p:nvGraphicFramePr>
        <p:xfrm>
          <a:off x="2133600" y="2990850"/>
          <a:ext cx="106045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Equation" r:id="rId8" imgW="393700" imgH="266700" progId="Equation.DSMT4">
                  <p:embed/>
                </p:oleObj>
              </mc:Choice>
              <mc:Fallback>
                <p:oleObj name="Equation" r:id="rId8" imgW="3937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990850"/>
                        <a:ext cx="1060450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9937" t="53138" r="28733" b="36074"/>
          <a:stretch/>
        </p:blipFill>
        <p:spPr>
          <a:xfrm>
            <a:off x="42329" y="4232452"/>
            <a:ext cx="8175460" cy="861659"/>
          </a:xfrm>
          <a:prstGeom prst="rect">
            <a:avLst/>
          </a:prstGeom>
        </p:spPr>
      </p:pic>
      <p:graphicFrame>
        <p:nvGraphicFramePr>
          <p:cNvPr id="12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998589"/>
              </p:ext>
            </p:extLst>
          </p:nvPr>
        </p:nvGraphicFramePr>
        <p:xfrm>
          <a:off x="3479800" y="4100513"/>
          <a:ext cx="15716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7" name="Equation" r:id="rId10" imgW="584200" imgH="203200" progId="Equation.DSMT4">
                  <p:embed/>
                </p:oleObj>
              </mc:Choice>
              <mc:Fallback>
                <p:oleObj name="Equation" r:id="rId10" imgW="584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4100513"/>
                        <a:ext cx="1571625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112595" y="5117239"/>
            <a:ext cx="61051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10CFE"/>
                </a:solidFill>
                <a:latin typeface="Times New Roman"/>
                <a:cs typeface="Times New Roman"/>
              </a:rPr>
              <a:t>Since our domain is restricted we say that it comes down from the left short of  –7 and goes up to ∞ on the right</a:t>
            </a:r>
            <a:endParaRPr lang="en-US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3194050" y="955675"/>
            <a:ext cx="92905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010CFE"/>
                </a:solidFill>
                <a:latin typeface="Times New Roman"/>
                <a:cs typeface="Times New Roman"/>
              </a:rPr>
              <a:t>None</a:t>
            </a:r>
            <a:endParaRPr lang="en-US" sz="2200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5588324" y="1396729"/>
            <a:ext cx="31534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010CFE"/>
                </a:solidFill>
                <a:latin typeface="Times New Roman"/>
                <a:cs typeface="Times New Roman"/>
              </a:rPr>
              <a:t>Plug 0 in for </a:t>
            </a:r>
            <a:r>
              <a:rPr lang="en-US" sz="2200" i="1" dirty="0" smtClean="0">
                <a:solidFill>
                  <a:srgbClr val="010CFE"/>
                </a:solidFill>
                <a:latin typeface="Times New Roman"/>
                <a:cs typeface="Times New Roman"/>
              </a:rPr>
              <a:t>x </a:t>
            </a:r>
            <a:r>
              <a:rPr lang="en-US" sz="2200" dirty="0" smtClean="0">
                <a:solidFill>
                  <a:srgbClr val="010CFE"/>
                </a:solidFill>
                <a:latin typeface="Times New Roman"/>
                <a:cs typeface="Times New Roman"/>
              </a:rPr>
              <a:t>to confirm</a:t>
            </a:r>
            <a:endParaRPr lang="en-US" sz="2200" dirty="0">
              <a:solidFill>
                <a:srgbClr val="010CFE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94046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6198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270</Words>
  <Application>Microsoft Macintosh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MathType 6.0 Equation</vt:lpstr>
      <vt:lpstr>Equation</vt:lpstr>
      <vt:lpstr>Traits &amp; Graphs of Radical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Preparatory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Extremes of Radical Functions</dc:title>
  <dc:creator>Brian Murphy</dc:creator>
  <cp:lastModifiedBy>Saint Ignatius</cp:lastModifiedBy>
  <cp:revision>100</cp:revision>
  <dcterms:created xsi:type="dcterms:W3CDTF">2012-03-20T15:20:31Z</dcterms:created>
  <dcterms:modified xsi:type="dcterms:W3CDTF">2016-04-14T23:18:25Z</dcterms:modified>
</cp:coreProperties>
</file>