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tags/tag2.xml" ContentType="application/vnd.openxmlformats-officedocument.presentationml.tags+xml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ppt/embeddings/oleObject19.bin" ContentType="application/vnd.openxmlformats-officedocument.oleObject"/>
  <Override PartName="/ppt/embeddings/oleObject20.bin" ContentType="application/vnd.openxmlformats-officedocument.oleObject"/>
  <Override PartName="/ppt/embeddings/oleObject21.bin" ContentType="application/vnd.openxmlformats-officedocument.oleObject"/>
  <Override PartName="/ppt/embeddings/oleObject22.bin" ContentType="application/vnd.openxmlformats-officedocument.oleObject"/>
  <Override PartName="/ppt/embeddings/oleObject23.bin" ContentType="application/vnd.openxmlformats-officedocument.oleObject"/>
  <Override PartName="/ppt/embeddings/oleObject24.bin" ContentType="application/vnd.openxmlformats-officedocument.oleObject"/>
  <Override PartName="/ppt/embeddings/oleObject25.bin" ContentType="application/vnd.openxmlformats-officedocument.oleObject"/>
  <Override PartName="/ppt/embeddings/oleObject26.bin" ContentType="application/vnd.openxmlformats-officedocument.oleObject"/>
  <Override PartName="/ppt/embeddings/oleObject27.bin" ContentType="application/vnd.openxmlformats-officedocument.oleObject"/>
  <Override PartName="/ppt/embeddings/oleObject28.bin" ContentType="application/vnd.openxmlformats-officedocument.oleObject"/>
  <Override PartName="/ppt/embeddings/oleObject29.bin" ContentType="application/vnd.openxmlformats-officedocument.oleObject"/>
  <Override PartName="/ppt/embeddings/oleObject30.bin" ContentType="application/vnd.openxmlformats-officedocument.oleObject"/>
  <Override PartName="/ppt/embeddings/oleObject31.bin" ContentType="application/vnd.openxmlformats-officedocument.oleObject"/>
  <Override PartName="/ppt/embeddings/oleObject32.bin" ContentType="application/vnd.openxmlformats-officedocument.oleObject"/>
  <Override PartName="/ppt/embeddings/oleObject33.bin" ContentType="application/vnd.openxmlformats-officedocument.oleObject"/>
  <Override PartName="/ppt/embeddings/oleObject34.bin" ContentType="application/vnd.openxmlformats-officedocument.oleObject"/>
  <Override PartName="/ppt/embeddings/oleObject35.bin" ContentType="application/vnd.openxmlformats-officedocument.oleObject"/>
  <Override PartName="/ppt/embeddings/oleObject36.bin" ContentType="application/vnd.openxmlformats-officedocument.oleObject"/>
  <Override PartName="/ppt/embeddings/oleObject37.bin" ContentType="application/vnd.openxmlformats-officedocument.oleObject"/>
  <Override PartName="/ppt/embeddings/oleObject38.bin" ContentType="application/vnd.openxmlformats-officedocument.oleObject"/>
  <Override PartName="/ppt/embeddings/oleObject39.bin" ContentType="application/vnd.openxmlformats-officedocument.oleObject"/>
  <Override PartName="/ppt/embeddings/oleObject40.bin" ContentType="application/vnd.openxmlformats-officedocument.oleObject"/>
  <Override PartName="/ppt/embeddings/oleObject41.bin" ContentType="application/vnd.openxmlformats-officedocument.oleObject"/>
  <Override PartName="/ppt/embeddings/oleObject42.bin" ContentType="application/vnd.openxmlformats-officedocument.oleObject"/>
  <Override PartName="/ppt/embeddings/oleObject43.bin" ContentType="application/vnd.openxmlformats-officedocument.oleObject"/>
  <Override PartName="/ppt/embeddings/oleObject44.bin" ContentType="application/vnd.openxmlformats-officedocument.oleObject"/>
  <Override PartName="/ppt/embeddings/oleObject45.bin" ContentType="application/vnd.openxmlformats-officedocument.oleObject"/>
  <Override PartName="/ppt/embeddings/oleObject46.bin" ContentType="application/vnd.openxmlformats-officedocument.oleObject"/>
  <Override PartName="/ppt/embeddings/oleObject47.bin" ContentType="application/vnd.openxmlformats-officedocument.oleObject"/>
  <Override PartName="/ppt/embeddings/oleObject48.bin" ContentType="application/vnd.openxmlformats-officedocument.oleObject"/>
  <Override PartName="/ppt/embeddings/oleObject49.bin" ContentType="application/vnd.openxmlformats-officedocument.oleObject"/>
  <Override PartName="/ppt/embeddings/oleObject50.bin" ContentType="application/vnd.openxmlformats-officedocument.oleObject"/>
  <Override PartName="/ppt/embeddings/oleObject51.bin" ContentType="application/vnd.openxmlformats-officedocument.oleObject"/>
  <Override PartName="/ppt/embeddings/oleObject52.bin" ContentType="application/vnd.openxmlformats-officedocument.oleObject"/>
  <Override PartName="/ppt/embeddings/oleObject53.bin" ContentType="application/vnd.openxmlformats-officedocument.oleObject"/>
  <Override PartName="/ppt/embeddings/oleObject54.bin" ContentType="application/vnd.openxmlformats-officedocument.oleObject"/>
  <Override PartName="/ppt/embeddings/oleObject55.bin" ContentType="application/vnd.openxmlformats-officedocument.oleObject"/>
  <Override PartName="/ppt/embeddings/oleObject56.bin" ContentType="application/vnd.openxmlformats-officedocument.oleObject"/>
  <Override PartName="/ppt/embeddings/oleObject57.bin" ContentType="application/vnd.openxmlformats-officedocument.oleObject"/>
  <Override PartName="/ppt/embeddings/oleObject58.bin" ContentType="application/vnd.openxmlformats-officedocument.oleObject"/>
  <Override PartName="/ppt/embeddings/oleObject59.bin" ContentType="application/vnd.openxmlformats-officedocument.oleObject"/>
  <Override PartName="/ppt/embeddings/oleObject60.bin" ContentType="application/vnd.openxmlformats-officedocument.oleObject"/>
  <Override PartName="/ppt/embeddings/oleObject61.bin" ContentType="application/vnd.openxmlformats-officedocument.oleObject"/>
  <Override PartName="/ppt/embeddings/oleObject62.bin" ContentType="application/vnd.openxmlformats-officedocument.oleObject"/>
  <Override PartName="/ppt/embeddings/oleObject63.bin" ContentType="application/vnd.openxmlformats-officedocument.oleObject"/>
  <Override PartName="/ppt/embeddings/oleObject64.bin" ContentType="application/vnd.openxmlformats-officedocument.oleObject"/>
  <Override PartName="/ppt/embeddings/oleObject65.bin" ContentType="application/vnd.openxmlformats-officedocument.oleObject"/>
  <Override PartName="/ppt/embeddings/oleObject66.bin" ContentType="application/vnd.openxmlformats-officedocument.oleObject"/>
  <Override PartName="/ppt/embeddings/oleObject67.bin" ContentType="application/vnd.openxmlformats-officedocument.oleObject"/>
  <Override PartName="/ppt/embeddings/oleObject68.bin" ContentType="application/vnd.openxmlformats-officedocument.oleObject"/>
  <Override PartName="/ppt/embeddings/oleObject69.bin" ContentType="application/vnd.openxmlformats-officedocument.oleObject"/>
  <Override PartName="/ppt/embeddings/oleObject70.bin" ContentType="application/vnd.openxmlformats-officedocument.oleObject"/>
  <Override PartName="/ppt/embeddings/oleObject71.bin" ContentType="application/vnd.openxmlformats-officedocument.oleObject"/>
  <Override PartName="/ppt/embeddings/oleObject72.bin" ContentType="application/vnd.openxmlformats-officedocument.oleObject"/>
  <Override PartName="/ppt/embeddings/oleObject73.bin" ContentType="application/vnd.openxmlformats-officedocument.oleObject"/>
  <Override PartName="/ppt/embeddings/oleObject74.bin" ContentType="application/vnd.openxmlformats-officedocument.oleObject"/>
  <Override PartName="/ppt/embeddings/oleObject75.bin" ContentType="application/vnd.openxmlformats-officedocument.oleObject"/>
  <Override PartName="/ppt/embeddings/oleObject76.bin" ContentType="application/vnd.openxmlformats-officedocument.oleObject"/>
  <Override PartName="/ppt/embeddings/oleObject77.bin" ContentType="application/vnd.openxmlformats-officedocument.oleObject"/>
  <Override PartName="/ppt/embeddings/oleObject78.bin" ContentType="application/vnd.openxmlformats-officedocument.oleObject"/>
  <Override PartName="/ppt/embeddings/oleObject79.bin" ContentType="application/vnd.openxmlformats-officedocument.oleObject"/>
  <Override PartName="/ppt/embeddings/oleObject80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302" r:id="rId2"/>
    <p:sldId id="257" r:id="rId3"/>
    <p:sldId id="258" r:id="rId4"/>
    <p:sldId id="294" r:id="rId5"/>
    <p:sldId id="298" r:id="rId6"/>
    <p:sldId id="299" r:id="rId7"/>
    <p:sldId id="300" r:id="rId8"/>
    <p:sldId id="295" r:id="rId9"/>
    <p:sldId id="296" r:id="rId10"/>
    <p:sldId id="301" r:id="rId11"/>
    <p:sldId id="297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F0130"/>
    <a:srgbClr val="FF8000"/>
    <a:srgbClr val="0001FF"/>
    <a:srgbClr val="0000FF"/>
    <a:srgbClr val="254CC0"/>
    <a:srgbClr val="800080"/>
    <a:srgbClr val="CCFFFF"/>
    <a:srgbClr val="FF0000"/>
    <a:srgbClr val="9900CC"/>
    <a:srgbClr val="99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25" autoAdjust="0"/>
    <p:restoredTop sz="84345" autoAdjust="0"/>
  </p:normalViewPr>
  <p:slideViewPr>
    <p:cSldViewPr>
      <p:cViewPr>
        <p:scale>
          <a:sx n="85" d="100"/>
          <a:sy n="85" d="100"/>
        </p:scale>
        <p:origin x="-1256" y="-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Relationship Id="rId2" Type="http://schemas.openxmlformats.org/officeDocument/2006/relationships/image" Target="../media/image2.emf"/><Relationship Id="rId3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4" Type="http://schemas.openxmlformats.org/officeDocument/2006/relationships/image" Target="../media/image8.emf"/><Relationship Id="rId1" Type="http://schemas.openxmlformats.org/officeDocument/2006/relationships/image" Target="../media/image5.emf"/><Relationship Id="rId2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4" Type="http://schemas.openxmlformats.org/officeDocument/2006/relationships/image" Target="../media/image12.emf"/><Relationship Id="rId5" Type="http://schemas.openxmlformats.org/officeDocument/2006/relationships/image" Target="../media/image13.emf"/><Relationship Id="rId6" Type="http://schemas.openxmlformats.org/officeDocument/2006/relationships/image" Target="../media/image14.emf"/><Relationship Id="rId7" Type="http://schemas.openxmlformats.org/officeDocument/2006/relationships/image" Target="../media/image15.emf"/><Relationship Id="rId8" Type="http://schemas.openxmlformats.org/officeDocument/2006/relationships/image" Target="../media/image16.emf"/><Relationship Id="rId1" Type="http://schemas.openxmlformats.org/officeDocument/2006/relationships/image" Target="../media/image9.emf"/><Relationship Id="rId2" Type="http://schemas.openxmlformats.org/officeDocument/2006/relationships/image" Target="../media/image10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4" Type="http://schemas.openxmlformats.org/officeDocument/2006/relationships/image" Target="../media/image20.emf"/><Relationship Id="rId5" Type="http://schemas.openxmlformats.org/officeDocument/2006/relationships/image" Target="../media/image21.emf"/><Relationship Id="rId6" Type="http://schemas.openxmlformats.org/officeDocument/2006/relationships/image" Target="../media/image22.emf"/><Relationship Id="rId7" Type="http://schemas.openxmlformats.org/officeDocument/2006/relationships/image" Target="../media/image23.emf"/><Relationship Id="rId8" Type="http://schemas.openxmlformats.org/officeDocument/2006/relationships/image" Target="../media/image24.wmf"/><Relationship Id="rId9" Type="http://schemas.openxmlformats.org/officeDocument/2006/relationships/image" Target="../media/image25.emf"/><Relationship Id="rId10" Type="http://schemas.openxmlformats.org/officeDocument/2006/relationships/image" Target="../media/image26.emf"/><Relationship Id="rId1" Type="http://schemas.openxmlformats.org/officeDocument/2006/relationships/image" Target="../media/image17.emf"/><Relationship Id="rId2" Type="http://schemas.openxmlformats.org/officeDocument/2006/relationships/image" Target="../media/image18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4" Type="http://schemas.openxmlformats.org/officeDocument/2006/relationships/image" Target="../media/image29.emf"/><Relationship Id="rId5" Type="http://schemas.openxmlformats.org/officeDocument/2006/relationships/image" Target="../media/image30.emf"/><Relationship Id="rId6" Type="http://schemas.openxmlformats.org/officeDocument/2006/relationships/image" Target="../media/image31.emf"/><Relationship Id="rId7" Type="http://schemas.openxmlformats.org/officeDocument/2006/relationships/image" Target="../media/image32.emf"/><Relationship Id="rId1" Type="http://schemas.openxmlformats.org/officeDocument/2006/relationships/image" Target="../media/image17.emf"/><Relationship Id="rId2" Type="http://schemas.openxmlformats.org/officeDocument/2006/relationships/image" Target="../media/image18.emf"/></Relationships>
</file>

<file path=ppt/drawings/_rels/vmlDrawing6.vml.rels><?xml version="1.0" encoding="UTF-8" standalone="yes"?>
<Relationships xmlns="http://schemas.openxmlformats.org/package/2006/relationships"><Relationship Id="rId11" Type="http://schemas.openxmlformats.org/officeDocument/2006/relationships/image" Target="../media/image39.wmf"/><Relationship Id="rId12" Type="http://schemas.openxmlformats.org/officeDocument/2006/relationships/image" Target="../media/image40.wmf"/><Relationship Id="rId1" Type="http://schemas.openxmlformats.org/officeDocument/2006/relationships/image" Target="../media/image17.emf"/><Relationship Id="rId2" Type="http://schemas.openxmlformats.org/officeDocument/2006/relationships/image" Target="../media/image18.emf"/><Relationship Id="rId3" Type="http://schemas.openxmlformats.org/officeDocument/2006/relationships/image" Target="../media/image28.emf"/><Relationship Id="rId4" Type="http://schemas.openxmlformats.org/officeDocument/2006/relationships/image" Target="../media/image33.emf"/><Relationship Id="rId5" Type="http://schemas.openxmlformats.org/officeDocument/2006/relationships/image" Target="../media/image34.emf"/><Relationship Id="rId6" Type="http://schemas.openxmlformats.org/officeDocument/2006/relationships/image" Target="../media/image35.emf"/><Relationship Id="rId7" Type="http://schemas.openxmlformats.org/officeDocument/2006/relationships/image" Target="../media/image36.emf"/><Relationship Id="rId8" Type="http://schemas.openxmlformats.org/officeDocument/2006/relationships/image" Target="../media/image37.emf"/><Relationship Id="rId9" Type="http://schemas.openxmlformats.org/officeDocument/2006/relationships/image" Target="../media/image24.wmf"/><Relationship Id="rId10" Type="http://schemas.openxmlformats.org/officeDocument/2006/relationships/image" Target="../media/image38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4" Type="http://schemas.openxmlformats.org/officeDocument/2006/relationships/image" Target="../media/image41.emf"/><Relationship Id="rId5" Type="http://schemas.openxmlformats.org/officeDocument/2006/relationships/image" Target="../media/image24.wmf"/><Relationship Id="rId6" Type="http://schemas.openxmlformats.org/officeDocument/2006/relationships/image" Target="../media/image38.wmf"/><Relationship Id="rId7" Type="http://schemas.openxmlformats.org/officeDocument/2006/relationships/image" Target="../media/image39.wmf"/><Relationship Id="rId8" Type="http://schemas.openxmlformats.org/officeDocument/2006/relationships/image" Target="../media/image40.wmf"/><Relationship Id="rId9" Type="http://schemas.openxmlformats.org/officeDocument/2006/relationships/image" Target="../media/image42.wmf"/><Relationship Id="rId10" Type="http://schemas.openxmlformats.org/officeDocument/2006/relationships/image" Target="../media/image43.wmf"/><Relationship Id="rId1" Type="http://schemas.openxmlformats.org/officeDocument/2006/relationships/image" Target="../media/image17.emf"/><Relationship Id="rId2" Type="http://schemas.openxmlformats.org/officeDocument/2006/relationships/image" Target="../media/image18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4" Type="http://schemas.openxmlformats.org/officeDocument/2006/relationships/image" Target="../media/image47.emf"/><Relationship Id="rId5" Type="http://schemas.openxmlformats.org/officeDocument/2006/relationships/image" Target="../media/image48.emf"/><Relationship Id="rId6" Type="http://schemas.openxmlformats.org/officeDocument/2006/relationships/image" Target="../media/image49.emf"/><Relationship Id="rId7" Type="http://schemas.openxmlformats.org/officeDocument/2006/relationships/image" Target="../media/image18.emf"/><Relationship Id="rId1" Type="http://schemas.openxmlformats.org/officeDocument/2006/relationships/image" Target="../media/image17.emf"/><Relationship Id="rId2" Type="http://schemas.openxmlformats.org/officeDocument/2006/relationships/image" Target="../media/image45.e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4" Type="http://schemas.openxmlformats.org/officeDocument/2006/relationships/image" Target="../media/image52.emf"/><Relationship Id="rId5" Type="http://schemas.openxmlformats.org/officeDocument/2006/relationships/image" Target="../media/image49.emf"/><Relationship Id="rId6" Type="http://schemas.openxmlformats.org/officeDocument/2006/relationships/image" Target="../media/image45.emf"/><Relationship Id="rId7" Type="http://schemas.openxmlformats.org/officeDocument/2006/relationships/image" Target="../media/image46.emf"/><Relationship Id="rId8" Type="http://schemas.openxmlformats.org/officeDocument/2006/relationships/image" Target="../media/image18.emf"/><Relationship Id="rId1" Type="http://schemas.openxmlformats.org/officeDocument/2006/relationships/image" Target="../media/image17.emf"/><Relationship Id="rId2" Type="http://schemas.openxmlformats.org/officeDocument/2006/relationships/image" Target="../media/image50.e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4" Type="http://schemas.openxmlformats.org/officeDocument/2006/relationships/image" Target="../media/image54.emf"/><Relationship Id="rId5" Type="http://schemas.openxmlformats.org/officeDocument/2006/relationships/image" Target="../media/image55.emf"/><Relationship Id="rId6" Type="http://schemas.openxmlformats.org/officeDocument/2006/relationships/image" Target="../media/image18.emf"/><Relationship Id="rId1" Type="http://schemas.openxmlformats.org/officeDocument/2006/relationships/image" Target="../media/image17.emf"/><Relationship Id="rId2" Type="http://schemas.openxmlformats.org/officeDocument/2006/relationships/image" Target="../media/image53.e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7.wmf"/><Relationship Id="rId4" Type="http://schemas.openxmlformats.org/officeDocument/2006/relationships/image" Target="../media/image18.emf"/><Relationship Id="rId5" Type="http://schemas.openxmlformats.org/officeDocument/2006/relationships/image" Target="../media/image58.wmf"/><Relationship Id="rId1" Type="http://schemas.openxmlformats.org/officeDocument/2006/relationships/image" Target="../media/image17.emf"/><Relationship Id="rId2" Type="http://schemas.openxmlformats.org/officeDocument/2006/relationships/image" Target="../media/image5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AA70A0-BFFA-7F43-9DD0-0D7D898B4465}" type="datetimeFigureOut">
              <a:rPr lang="en-US" smtClean="0"/>
              <a:pPr/>
              <a:t>2/18/16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8EBFE1-1E89-0A4E-BA6E-9071105759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988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8EBFE1-1E89-0A4E-BA6E-907110575944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A754B8-B75E-480D-8FEE-BC512E4C1E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9C667F-7D03-4734-B286-ED6A5EB40E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9E1EE6-7C88-400A-AABB-E0B2C74D73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E4DF68-D1FC-4490-914C-FA33001561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4CC434-53DC-41AE-B7F2-02D37555AB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2336AD-CA99-4C46-A208-278AAA466F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7149C9-D54F-4C22-BD8E-11D1366AFE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365EED-B70B-45EC-9E85-20DF1D8089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B24E87-E5CF-4D6A-8861-AF3C2A7413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3A6DE5-3CBE-4EFC-B7C4-840AF263F2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20B6AE-C736-4EFC-846B-6F10FF224B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+mn-lt"/>
              </a:defRPr>
            </a:lvl1pPr>
          </a:lstStyle>
          <a:p>
            <a:pPr>
              <a:defRPr/>
            </a:pPr>
            <a:fld id="{CE1B054D-2387-4A0C-B623-371A33317E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xmlns:p14="http://schemas.microsoft.com/office/powerpoint/2010/main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1.emf"/><Relationship Id="rId5" Type="http://schemas.openxmlformats.org/officeDocument/2006/relationships/image" Target="../media/image4.emf"/><Relationship Id="rId6" Type="http://schemas.openxmlformats.org/officeDocument/2006/relationships/oleObject" Target="../embeddings/oleObject2.bin"/><Relationship Id="rId7" Type="http://schemas.openxmlformats.org/officeDocument/2006/relationships/image" Target="../media/image2.emf"/><Relationship Id="rId8" Type="http://schemas.openxmlformats.org/officeDocument/2006/relationships/oleObject" Target="../embeddings/oleObject3.bin"/><Relationship Id="rId9" Type="http://schemas.openxmlformats.org/officeDocument/2006/relationships/image" Target="../media/image3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7.bin"/><Relationship Id="rId12" Type="http://schemas.openxmlformats.org/officeDocument/2006/relationships/image" Target="../media/image8.emf"/><Relationship Id="rId1" Type="http://schemas.openxmlformats.org/officeDocument/2006/relationships/vmlDrawing" Target="../drawings/vmlDrawing2.vml"/><Relationship Id="rId2" Type="http://schemas.openxmlformats.org/officeDocument/2006/relationships/tags" Target="../tags/tag1.xml"/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1.xml"/><Relationship Id="rId5" Type="http://schemas.openxmlformats.org/officeDocument/2006/relationships/oleObject" Target="../embeddings/oleObject4.bin"/><Relationship Id="rId6" Type="http://schemas.openxmlformats.org/officeDocument/2006/relationships/image" Target="../media/image5.emf"/><Relationship Id="rId7" Type="http://schemas.openxmlformats.org/officeDocument/2006/relationships/oleObject" Target="../embeddings/oleObject5.bin"/><Relationship Id="rId8" Type="http://schemas.openxmlformats.org/officeDocument/2006/relationships/image" Target="../media/image6.emf"/><Relationship Id="rId9" Type="http://schemas.openxmlformats.org/officeDocument/2006/relationships/oleObject" Target="../embeddings/oleObject6.bin"/><Relationship Id="rId10" Type="http://schemas.openxmlformats.org/officeDocument/2006/relationships/image" Target="../media/image7.emf"/></Relationships>
</file>

<file path=ppt/slides/_rels/slide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2.emf"/><Relationship Id="rId12" Type="http://schemas.openxmlformats.org/officeDocument/2006/relationships/oleObject" Target="../embeddings/oleObject12.bin"/><Relationship Id="rId13" Type="http://schemas.openxmlformats.org/officeDocument/2006/relationships/image" Target="../media/image13.emf"/><Relationship Id="rId14" Type="http://schemas.openxmlformats.org/officeDocument/2006/relationships/oleObject" Target="../embeddings/oleObject13.bin"/><Relationship Id="rId15" Type="http://schemas.openxmlformats.org/officeDocument/2006/relationships/image" Target="../media/image14.emf"/><Relationship Id="rId16" Type="http://schemas.openxmlformats.org/officeDocument/2006/relationships/oleObject" Target="../embeddings/oleObject14.bin"/><Relationship Id="rId17" Type="http://schemas.openxmlformats.org/officeDocument/2006/relationships/image" Target="../media/image15.emf"/><Relationship Id="rId18" Type="http://schemas.openxmlformats.org/officeDocument/2006/relationships/oleObject" Target="../embeddings/oleObject15.bin"/><Relationship Id="rId19" Type="http://schemas.openxmlformats.org/officeDocument/2006/relationships/image" Target="../media/image16.emf"/><Relationship Id="rId1" Type="http://schemas.openxmlformats.org/officeDocument/2006/relationships/vmlDrawing" Target="../drawings/vmlDrawing3.vml"/><Relationship Id="rId2" Type="http://schemas.openxmlformats.org/officeDocument/2006/relationships/tags" Target="../tags/tag2.xml"/><Relationship Id="rId3" Type="http://schemas.openxmlformats.org/officeDocument/2006/relationships/slideLayout" Target="../slideLayouts/slideLayout7.xml"/><Relationship Id="rId4" Type="http://schemas.openxmlformats.org/officeDocument/2006/relationships/oleObject" Target="../embeddings/oleObject8.bin"/><Relationship Id="rId5" Type="http://schemas.openxmlformats.org/officeDocument/2006/relationships/image" Target="../media/image9.emf"/><Relationship Id="rId6" Type="http://schemas.openxmlformats.org/officeDocument/2006/relationships/oleObject" Target="../embeddings/oleObject9.bin"/><Relationship Id="rId7" Type="http://schemas.openxmlformats.org/officeDocument/2006/relationships/image" Target="../media/image10.emf"/><Relationship Id="rId8" Type="http://schemas.openxmlformats.org/officeDocument/2006/relationships/oleObject" Target="../embeddings/oleObject10.bin"/><Relationship Id="rId9" Type="http://schemas.openxmlformats.org/officeDocument/2006/relationships/image" Target="../media/image11.emf"/><Relationship Id="rId10" Type="http://schemas.openxmlformats.org/officeDocument/2006/relationships/oleObject" Target="../embeddings/oleObject11.bin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9.emf"/><Relationship Id="rId20" Type="http://schemas.openxmlformats.org/officeDocument/2006/relationships/oleObject" Target="../embeddings/oleObject24.bin"/><Relationship Id="rId21" Type="http://schemas.openxmlformats.org/officeDocument/2006/relationships/image" Target="../media/image25.emf"/><Relationship Id="rId22" Type="http://schemas.openxmlformats.org/officeDocument/2006/relationships/oleObject" Target="../embeddings/oleObject25.bin"/><Relationship Id="rId23" Type="http://schemas.openxmlformats.org/officeDocument/2006/relationships/image" Target="../media/image26.emf"/><Relationship Id="rId10" Type="http://schemas.openxmlformats.org/officeDocument/2006/relationships/oleObject" Target="../embeddings/oleObject19.bin"/><Relationship Id="rId11" Type="http://schemas.openxmlformats.org/officeDocument/2006/relationships/image" Target="../media/image20.emf"/><Relationship Id="rId12" Type="http://schemas.openxmlformats.org/officeDocument/2006/relationships/oleObject" Target="../embeddings/oleObject20.bin"/><Relationship Id="rId13" Type="http://schemas.openxmlformats.org/officeDocument/2006/relationships/image" Target="../media/image21.emf"/><Relationship Id="rId14" Type="http://schemas.openxmlformats.org/officeDocument/2006/relationships/oleObject" Target="../embeddings/oleObject21.bin"/><Relationship Id="rId15" Type="http://schemas.openxmlformats.org/officeDocument/2006/relationships/image" Target="../media/image22.emf"/><Relationship Id="rId16" Type="http://schemas.openxmlformats.org/officeDocument/2006/relationships/oleObject" Target="../embeddings/oleObject22.bin"/><Relationship Id="rId17" Type="http://schemas.openxmlformats.org/officeDocument/2006/relationships/image" Target="../media/image23.emf"/><Relationship Id="rId18" Type="http://schemas.openxmlformats.org/officeDocument/2006/relationships/oleObject" Target="../embeddings/oleObject23.bin"/><Relationship Id="rId19" Type="http://schemas.openxmlformats.org/officeDocument/2006/relationships/image" Target="../media/image24.w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7.xml"/><Relationship Id="rId3" Type="http://schemas.openxmlformats.org/officeDocument/2006/relationships/image" Target="../media/image27.emf"/><Relationship Id="rId4" Type="http://schemas.openxmlformats.org/officeDocument/2006/relationships/oleObject" Target="../embeddings/oleObject16.bin"/><Relationship Id="rId5" Type="http://schemas.openxmlformats.org/officeDocument/2006/relationships/image" Target="../media/image17.emf"/><Relationship Id="rId6" Type="http://schemas.openxmlformats.org/officeDocument/2006/relationships/oleObject" Target="../embeddings/oleObject17.bin"/><Relationship Id="rId7" Type="http://schemas.openxmlformats.org/officeDocument/2006/relationships/image" Target="../media/image18.emf"/><Relationship Id="rId8" Type="http://schemas.openxmlformats.org/officeDocument/2006/relationships/oleObject" Target="../embeddings/oleObject18.bin"/></Relationships>
</file>

<file path=ppt/slides/_rels/slide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9.emf"/><Relationship Id="rId12" Type="http://schemas.openxmlformats.org/officeDocument/2006/relationships/oleObject" Target="../embeddings/oleObject30.bin"/><Relationship Id="rId13" Type="http://schemas.openxmlformats.org/officeDocument/2006/relationships/image" Target="../media/image30.emf"/><Relationship Id="rId14" Type="http://schemas.openxmlformats.org/officeDocument/2006/relationships/oleObject" Target="../embeddings/oleObject31.bin"/><Relationship Id="rId15" Type="http://schemas.openxmlformats.org/officeDocument/2006/relationships/image" Target="../media/image31.emf"/><Relationship Id="rId16" Type="http://schemas.openxmlformats.org/officeDocument/2006/relationships/oleObject" Target="../embeddings/oleObject32.bin"/><Relationship Id="rId17" Type="http://schemas.openxmlformats.org/officeDocument/2006/relationships/image" Target="../media/image32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7.xml"/><Relationship Id="rId3" Type="http://schemas.openxmlformats.org/officeDocument/2006/relationships/image" Target="../media/image27.emf"/><Relationship Id="rId4" Type="http://schemas.openxmlformats.org/officeDocument/2006/relationships/oleObject" Target="../embeddings/oleObject26.bin"/><Relationship Id="rId5" Type="http://schemas.openxmlformats.org/officeDocument/2006/relationships/image" Target="../media/image17.emf"/><Relationship Id="rId6" Type="http://schemas.openxmlformats.org/officeDocument/2006/relationships/oleObject" Target="../embeddings/oleObject27.bin"/><Relationship Id="rId7" Type="http://schemas.openxmlformats.org/officeDocument/2006/relationships/image" Target="../media/image18.emf"/><Relationship Id="rId8" Type="http://schemas.openxmlformats.org/officeDocument/2006/relationships/oleObject" Target="../embeddings/oleObject28.bin"/><Relationship Id="rId9" Type="http://schemas.openxmlformats.org/officeDocument/2006/relationships/image" Target="../media/image28.emf"/><Relationship Id="rId10" Type="http://schemas.openxmlformats.org/officeDocument/2006/relationships/oleObject" Target="../embeddings/oleObject29.bin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8.emf"/><Relationship Id="rId20" Type="http://schemas.openxmlformats.org/officeDocument/2006/relationships/oleObject" Target="../embeddings/oleObject41.bin"/><Relationship Id="rId21" Type="http://schemas.openxmlformats.org/officeDocument/2006/relationships/image" Target="../media/image24.wmf"/><Relationship Id="rId22" Type="http://schemas.openxmlformats.org/officeDocument/2006/relationships/oleObject" Target="../embeddings/oleObject42.bin"/><Relationship Id="rId23" Type="http://schemas.openxmlformats.org/officeDocument/2006/relationships/image" Target="../media/image38.wmf"/><Relationship Id="rId24" Type="http://schemas.openxmlformats.org/officeDocument/2006/relationships/oleObject" Target="../embeddings/oleObject43.bin"/><Relationship Id="rId25" Type="http://schemas.openxmlformats.org/officeDocument/2006/relationships/image" Target="../media/image39.wmf"/><Relationship Id="rId26" Type="http://schemas.openxmlformats.org/officeDocument/2006/relationships/oleObject" Target="../embeddings/oleObject44.bin"/><Relationship Id="rId27" Type="http://schemas.openxmlformats.org/officeDocument/2006/relationships/image" Target="../media/image40.wmf"/><Relationship Id="rId10" Type="http://schemas.openxmlformats.org/officeDocument/2006/relationships/oleObject" Target="../embeddings/oleObject36.bin"/><Relationship Id="rId11" Type="http://schemas.openxmlformats.org/officeDocument/2006/relationships/image" Target="../media/image33.emf"/><Relationship Id="rId12" Type="http://schemas.openxmlformats.org/officeDocument/2006/relationships/oleObject" Target="../embeddings/oleObject37.bin"/><Relationship Id="rId13" Type="http://schemas.openxmlformats.org/officeDocument/2006/relationships/image" Target="../media/image34.emf"/><Relationship Id="rId14" Type="http://schemas.openxmlformats.org/officeDocument/2006/relationships/oleObject" Target="../embeddings/oleObject38.bin"/><Relationship Id="rId15" Type="http://schemas.openxmlformats.org/officeDocument/2006/relationships/image" Target="../media/image35.emf"/><Relationship Id="rId16" Type="http://schemas.openxmlformats.org/officeDocument/2006/relationships/oleObject" Target="../embeddings/oleObject39.bin"/><Relationship Id="rId17" Type="http://schemas.openxmlformats.org/officeDocument/2006/relationships/image" Target="../media/image36.emf"/><Relationship Id="rId18" Type="http://schemas.openxmlformats.org/officeDocument/2006/relationships/oleObject" Target="../embeddings/oleObject40.bin"/><Relationship Id="rId19" Type="http://schemas.openxmlformats.org/officeDocument/2006/relationships/image" Target="../media/image37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7.xml"/><Relationship Id="rId3" Type="http://schemas.openxmlformats.org/officeDocument/2006/relationships/image" Target="../media/image27.emf"/><Relationship Id="rId4" Type="http://schemas.openxmlformats.org/officeDocument/2006/relationships/oleObject" Target="../embeddings/oleObject33.bin"/><Relationship Id="rId5" Type="http://schemas.openxmlformats.org/officeDocument/2006/relationships/image" Target="../media/image17.emf"/><Relationship Id="rId6" Type="http://schemas.openxmlformats.org/officeDocument/2006/relationships/oleObject" Target="../embeddings/oleObject34.bin"/><Relationship Id="rId7" Type="http://schemas.openxmlformats.org/officeDocument/2006/relationships/image" Target="../media/image18.emf"/><Relationship Id="rId8" Type="http://schemas.openxmlformats.org/officeDocument/2006/relationships/oleObject" Target="../embeddings/oleObject35.bin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28.emf"/><Relationship Id="rId20" Type="http://schemas.openxmlformats.org/officeDocument/2006/relationships/oleObject" Target="../embeddings/oleObject53.bin"/><Relationship Id="rId21" Type="http://schemas.openxmlformats.org/officeDocument/2006/relationships/image" Target="../media/image42.wmf"/><Relationship Id="rId22" Type="http://schemas.openxmlformats.org/officeDocument/2006/relationships/image" Target="../media/image44.png"/><Relationship Id="rId23" Type="http://schemas.openxmlformats.org/officeDocument/2006/relationships/oleObject" Target="../embeddings/oleObject54.bin"/><Relationship Id="rId24" Type="http://schemas.openxmlformats.org/officeDocument/2006/relationships/image" Target="../media/image43.wmf"/><Relationship Id="rId10" Type="http://schemas.openxmlformats.org/officeDocument/2006/relationships/oleObject" Target="../embeddings/oleObject48.bin"/><Relationship Id="rId11" Type="http://schemas.openxmlformats.org/officeDocument/2006/relationships/image" Target="../media/image41.emf"/><Relationship Id="rId12" Type="http://schemas.openxmlformats.org/officeDocument/2006/relationships/oleObject" Target="../embeddings/oleObject49.bin"/><Relationship Id="rId13" Type="http://schemas.openxmlformats.org/officeDocument/2006/relationships/image" Target="../media/image24.wmf"/><Relationship Id="rId14" Type="http://schemas.openxmlformats.org/officeDocument/2006/relationships/oleObject" Target="../embeddings/oleObject50.bin"/><Relationship Id="rId15" Type="http://schemas.openxmlformats.org/officeDocument/2006/relationships/image" Target="../media/image38.wmf"/><Relationship Id="rId16" Type="http://schemas.openxmlformats.org/officeDocument/2006/relationships/oleObject" Target="../embeddings/oleObject51.bin"/><Relationship Id="rId17" Type="http://schemas.openxmlformats.org/officeDocument/2006/relationships/image" Target="../media/image39.wmf"/><Relationship Id="rId18" Type="http://schemas.openxmlformats.org/officeDocument/2006/relationships/oleObject" Target="../embeddings/oleObject52.bin"/><Relationship Id="rId19" Type="http://schemas.openxmlformats.org/officeDocument/2006/relationships/image" Target="../media/image40.w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7.xml"/><Relationship Id="rId3" Type="http://schemas.openxmlformats.org/officeDocument/2006/relationships/image" Target="../media/image27.emf"/><Relationship Id="rId4" Type="http://schemas.openxmlformats.org/officeDocument/2006/relationships/oleObject" Target="../embeddings/oleObject45.bin"/><Relationship Id="rId5" Type="http://schemas.openxmlformats.org/officeDocument/2006/relationships/image" Target="../media/image17.emf"/><Relationship Id="rId6" Type="http://schemas.openxmlformats.org/officeDocument/2006/relationships/oleObject" Target="../embeddings/oleObject46.bin"/><Relationship Id="rId7" Type="http://schemas.openxmlformats.org/officeDocument/2006/relationships/image" Target="../media/image18.emf"/><Relationship Id="rId8" Type="http://schemas.openxmlformats.org/officeDocument/2006/relationships/oleObject" Target="../embeddings/oleObject47.bin"/></Relationships>
</file>

<file path=ppt/slides/_rels/slide8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59.bin"/><Relationship Id="rId12" Type="http://schemas.openxmlformats.org/officeDocument/2006/relationships/image" Target="../media/image48.emf"/><Relationship Id="rId13" Type="http://schemas.openxmlformats.org/officeDocument/2006/relationships/oleObject" Target="../embeddings/oleObject60.bin"/><Relationship Id="rId14" Type="http://schemas.openxmlformats.org/officeDocument/2006/relationships/image" Target="../media/image49.emf"/><Relationship Id="rId15" Type="http://schemas.openxmlformats.org/officeDocument/2006/relationships/oleObject" Target="../embeddings/oleObject61.bin"/><Relationship Id="rId16" Type="http://schemas.openxmlformats.org/officeDocument/2006/relationships/image" Target="../media/image18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7.xml"/><Relationship Id="rId3" Type="http://schemas.openxmlformats.org/officeDocument/2006/relationships/oleObject" Target="../embeddings/oleObject55.bin"/><Relationship Id="rId4" Type="http://schemas.openxmlformats.org/officeDocument/2006/relationships/image" Target="../media/image17.emf"/><Relationship Id="rId5" Type="http://schemas.openxmlformats.org/officeDocument/2006/relationships/oleObject" Target="../embeddings/oleObject56.bin"/><Relationship Id="rId6" Type="http://schemas.openxmlformats.org/officeDocument/2006/relationships/image" Target="../media/image45.emf"/><Relationship Id="rId7" Type="http://schemas.openxmlformats.org/officeDocument/2006/relationships/oleObject" Target="../embeddings/oleObject57.bin"/><Relationship Id="rId8" Type="http://schemas.openxmlformats.org/officeDocument/2006/relationships/image" Target="../media/image46.emf"/><Relationship Id="rId9" Type="http://schemas.openxmlformats.org/officeDocument/2006/relationships/oleObject" Target="../embeddings/oleObject58.bin"/><Relationship Id="rId10" Type="http://schemas.openxmlformats.org/officeDocument/2006/relationships/image" Target="../media/image47.emf"/></Relationships>
</file>

<file path=ppt/slides/_rels/slide9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66.bin"/><Relationship Id="rId12" Type="http://schemas.openxmlformats.org/officeDocument/2006/relationships/image" Target="../media/image49.emf"/><Relationship Id="rId13" Type="http://schemas.openxmlformats.org/officeDocument/2006/relationships/oleObject" Target="../embeddings/oleObject67.bin"/><Relationship Id="rId14" Type="http://schemas.openxmlformats.org/officeDocument/2006/relationships/image" Target="../media/image45.emf"/><Relationship Id="rId15" Type="http://schemas.openxmlformats.org/officeDocument/2006/relationships/oleObject" Target="../embeddings/oleObject68.bin"/><Relationship Id="rId16" Type="http://schemas.openxmlformats.org/officeDocument/2006/relationships/image" Target="../media/image46.emf"/><Relationship Id="rId17" Type="http://schemas.openxmlformats.org/officeDocument/2006/relationships/oleObject" Target="../embeddings/oleObject69.bin"/><Relationship Id="rId18" Type="http://schemas.openxmlformats.org/officeDocument/2006/relationships/image" Target="../media/image18.e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7.xml"/><Relationship Id="rId3" Type="http://schemas.openxmlformats.org/officeDocument/2006/relationships/oleObject" Target="../embeddings/oleObject62.bin"/><Relationship Id="rId4" Type="http://schemas.openxmlformats.org/officeDocument/2006/relationships/image" Target="../media/image17.emf"/><Relationship Id="rId5" Type="http://schemas.openxmlformats.org/officeDocument/2006/relationships/oleObject" Target="../embeddings/oleObject63.bin"/><Relationship Id="rId6" Type="http://schemas.openxmlformats.org/officeDocument/2006/relationships/image" Target="../media/image50.emf"/><Relationship Id="rId7" Type="http://schemas.openxmlformats.org/officeDocument/2006/relationships/oleObject" Target="../embeddings/oleObject64.bin"/><Relationship Id="rId8" Type="http://schemas.openxmlformats.org/officeDocument/2006/relationships/image" Target="../media/image51.emf"/><Relationship Id="rId9" Type="http://schemas.openxmlformats.org/officeDocument/2006/relationships/oleObject" Target="../embeddings/oleObject65.bin"/><Relationship Id="rId10" Type="http://schemas.openxmlformats.org/officeDocument/2006/relationships/image" Target="../media/image52.emf"/></Relationships>
</file>

<file path=ppt/slides/_rels/slide10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74.bin"/><Relationship Id="rId12" Type="http://schemas.openxmlformats.org/officeDocument/2006/relationships/image" Target="../media/image55.emf"/><Relationship Id="rId13" Type="http://schemas.openxmlformats.org/officeDocument/2006/relationships/oleObject" Target="../embeddings/oleObject75.bin"/><Relationship Id="rId14" Type="http://schemas.openxmlformats.org/officeDocument/2006/relationships/image" Target="../media/image18.e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7.xml"/><Relationship Id="rId3" Type="http://schemas.openxmlformats.org/officeDocument/2006/relationships/oleObject" Target="../embeddings/oleObject70.bin"/><Relationship Id="rId4" Type="http://schemas.openxmlformats.org/officeDocument/2006/relationships/image" Target="../media/image17.emf"/><Relationship Id="rId5" Type="http://schemas.openxmlformats.org/officeDocument/2006/relationships/oleObject" Target="../embeddings/oleObject71.bin"/><Relationship Id="rId6" Type="http://schemas.openxmlformats.org/officeDocument/2006/relationships/image" Target="../media/image53.emf"/><Relationship Id="rId7" Type="http://schemas.openxmlformats.org/officeDocument/2006/relationships/oleObject" Target="../embeddings/oleObject72.bin"/><Relationship Id="rId8" Type="http://schemas.openxmlformats.org/officeDocument/2006/relationships/image" Target="../media/image49.emf"/><Relationship Id="rId9" Type="http://schemas.openxmlformats.org/officeDocument/2006/relationships/oleObject" Target="../embeddings/oleObject73.bin"/><Relationship Id="rId10" Type="http://schemas.openxmlformats.org/officeDocument/2006/relationships/image" Target="../media/image54.emf"/></Relationships>
</file>

<file path=ppt/slides/_rels/slide11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80.bin"/><Relationship Id="rId12" Type="http://schemas.openxmlformats.org/officeDocument/2006/relationships/image" Target="../media/image58.wmf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7.xml"/><Relationship Id="rId3" Type="http://schemas.openxmlformats.org/officeDocument/2006/relationships/oleObject" Target="../embeddings/oleObject76.bin"/><Relationship Id="rId4" Type="http://schemas.openxmlformats.org/officeDocument/2006/relationships/image" Target="../media/image17.emf"/><Relationship Id="rId5" Type="http://schemas.openxmlformats.org/officeDocument/2006/relationships/oleObject" Target="../embeddings/oleObject77.bin"/><Relationship Id="rId6" Type="http://schemas.openxmlformats.org/officeDocument/2006/relationships/image" Target="../media/image56.emf"/><Relationship Id="rId7" Type="http://schemas.openxmlformats.org/officeDocument/2006/relationships/oleObject" Target="../embeddings/oleObject78.bin"/><Relationship Id="rId8" Type="http://schemas.openxmlformats.org/officeDocument/2006/relationships/image" Target="../media/image57.wmf"/><Relationship Id="rId9" Type="http://schemas.openxmlformats.org/officeDocument/2006/relationships/oleObject" Target="../embeddings/oleObject79.bin"/><Relationship Id="rId10" Type="http://schemas.openxmlformats.org/officeDocument/2006/relationships/image" Target="../media/image1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9"/>
          <p:cNvSpPr txBox="1">
            <a:spLocks noChangeArrowheads="1"/>
          </p:cNvSpPr>
          <p:nvPr/>
        </p:nvSpPr>
        <p:spPr bwMode="auto">
          <a:xfrm>
            <a:off x="304800" y="221934"/>
            <a:ext cx="83820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Times New Roman"/>
                <a:cs typeface="Times New Roman"/>
              </a:rPr>
              <a:t>Find the component form, sketch and find the length of the vector with initial point (2, 1) and terminal point (–1, 7) </a:t>
            </a:r>
            <a:endParaRPr lang="en-US" dirty="0">
              <a:latin typeface="Times New Roman"/>
              <a:cs typeface="Times New Roman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738302"/>
              </p:ext>
            </p:extLst>
          </p:nvPr>
        </p:nvGraphicFramePr>
        <p:xfrm>
          <a:off x="609600" y="1295400"/>
          <a:ext cx="1223434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804" name="Equation" r:id="rId3" imgW="431800" imgH="228600" progId="Equation.DSMT4">
                  <p:embed/>
                </p:oleObj>
              </mc:Choice>
              <mc:Fallback>
                <p:oleObj name="Equation" r:id="rId3" imgW="43180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09600" y="1295400"/>
                        <a:ext cx="1223434" cy="647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 descr="vectorwarmup.emf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23" r="16146" b="6667"/>
          <a:stretch/>
        </p:blipFill>
        <p:spPr>
          <a:xfrm>
            <a:off x="5257800" y="1219200"/>
            <a:ext cx="3166534" cy="4207933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H="1">
            <a:off x="6117336" y="4648200"/>
            <a:ext cx="1472184" cy="0"/>
          </a:xfrm>
          <a:prstGeom prst="straightConnector1">
            <a:avLst/>
          </a:prstGeom>
          <a:ln>
            <a:solidFill>
              <a:srgbClr val="AF0130"/>
            </a:solidFill>
            <a:prstDash val="lg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6126480" y="1737360"/>
            <a:ext cx="0" cy="2895600"/>
          </a:xfrm>
          <a:prstGeom prst="straightConnector1">
            <a:avLst/>
          </a:prstGeom>
          <a:ln>
            <a:solidFill>
              <a:srgbClr val="AF0130"/>
            </a:solidFill>
            <a:prstDash val="lg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629400" y="4648200"/>
            <a:ext cx="53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AF0130"/>
                </a:solidFill>
                <a:latin typeface="Times New Roman"/>
                <a:cs typeface="Times New Roman"/>
              </a:rPr>
              <a:t>–3</a:t>
            </a:r>
            <a:endParaRPr lang="en-US" sz="2000" dirty="0">
              <a:solidFill>
                <a:srgbClr val="AF0130"/>
              </a:solidFill>
              <a:latin typeface="Times New Roman"/>
              <a:cs typeface="Times New Roman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15000" y="3048000"/>
            <a:ext cx="53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AF0130"/>
                </a:solidFill>
                <a:latin typeface="Times New Roman"/>
                <a:cs typeface="Times New Roman"/>
              </a:rPr>
              <a:t>6</a:t>
            </a:r>
            <a:endParaRPr lang="en-US" sz="2000" dirty="0">
              <a:solidFill>
                <a:srgbClr val="AF0130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1799179"/>
              </p:ext>
            </p:extLst>
          </p:nvPr>
        </p:nvGraphicFramePr>
        <p:xfrm>
          <a:off x="584200" y="2214563"/>
          <a:ext cx="2159000" cy="79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805" name="Equation" r:id="rId6" imgW="762000" imgH="279400" progId="Equation.DSMT4">
                  <p:embed/>
                </p:oleObj>
              </mc:Choice>
              <mc:Fallback>
                <p:oleObj name="Equation" r:id="rId6" imgW="762000" imgH="279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84200" y="2214563"/>
                        <a:ext cx="2159000" cy="792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3282432"/>
              </p:ext>
            </p:extLst>
          </p:nvPr>
        </p:nvGraphicFramePr>
        <p:xfrm>
          <a:off x="593725" y="3222625"/>
          <a:ext cx="2087563" cy="61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806" name="Equation" r:id="rId8" imgW="736600" imgH="215900" progId="Equation.DSMT4">
                  <p:embed/>
                </p:oleObj>
              </mc:Choice>
              <mc:Fallback>
                <p:oleObj name="Equation" r:id="rId8" imgW="736600" imgH="2159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93725" y="3222625"/>
                        <a:ext cx="2087563" cy="612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1334989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accent6">
                <a:lumMod val="60000"/>
                <a:lumOff val="40000"/>
              </a:schemeClr>
            </a:gs>
          </a:gsLst>
          <a:lin ang="15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val 16"/>
          <p:cNvSpPr/>
          <p:nvPr/>
        </p:nvSpPr>
        <p:spPr>
          <a:xfrm>
            <a:off x="7498080" y="868680"/>
            <a:ext cx="91440" cy="9144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3124200" y="3048000"/>
            <a:ext cx="3048000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Times New Roman"/>
                <a:cs typeface="Times New Roman"/>
              </a:rPr>
              <a:t>8</a:t>
            </a:r>
            <a:r>
              <a:rPr lang="en-US" dirty="0" smtClean="0">
                <a:latin typeface="Times New Roman"/>
                <a:cs typeface="Times New Roman"/>
              </a:rPr>
              <a:t>-6 Vectors </a:t>
            </a:r>
            <a:r>
              <a:rPr lang="en-US" dirty="0">
                <a:latin typeface="Times New Roman"/>
                <a:cs typeface="Times New Roman"/>
              </a:rPr>
              <a:t>in a Plane</a:t>
            </a:r>
          </a:p>
        </p:txBody>
      </p:sp>
      <p:sp>
        <p:nvSpPr>
          <p:cNvPr id="17412" name="Text Box 5"/>
          <p:cNvSpPr txBox="1">
            <a:spLocks noChangeArrowheads="1"/>
          </p:cNvSpPr>
          <p:nvPr/>
        </p:nvSpPr>
        <p:spPr bwMode="auto">
          <a:xfrm>
            <a:off x="5835650" y="6613525"/>
            <a:ext cx="33083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>
                <a:solidFill>
                  <a:schemeClr val="bg1"/>
                </a:solidFill>
              </a:rPr>
              <a:t>Greg Kelly, Hanford High School, Richland, Washington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 flipV="1">
            <a:off x="1371600" y="914400"/>
            <a:ext cx="6172200" cy="2895600"/>
          </a:xfrm>
          <a:prstGeom prst="straightConnector1">
            <a:avLst/>
          </a:prstGeom>
          <a:ln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1371600" y="3810000"/>
            <a:ext cx="6172200" cy="0"/>
          </a:xfrm>
          <a:prstGeom prst="straightConnector1">
            <a:avLst/>
          </a:prstGeom>
          <a:ln>
            <a:prstDash val="lgDash"/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7543800" y="914400"/>
            <a:ext cx="0" cy="2895600"/>
          </a:xfrm>
          <a:prstGeom prst="straightConnector1">
            <a:avLst/>
          </a:prstGeom>
          <a:ln>
            <a:prstDash val="lgDash"/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5177628"/>
              </p:ext>
            </p:extLst>
          </p:nvPr>
        </p:nvGraphicFramePr>
        <p:xfrm>
          <a:off x="4864100" y="3136900"/>
          <a:ext cx="1270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821" name="Equation" r:id="rId5" imgW="127000" imgH="190500" progId="Equation.DSMT4">
                  <p:embed/>
                </p:oleObj>
              </mc:Choice>
              <mc:Fallback>
                <p:oleObj name="Equation" r:id="rId5" imgW="1270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864100" y="3136900"/>
                        <a:ext cx="127000" cy="190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2333543"/>
              </p:ext>
            </p:extLst>
          </p:nvPr>
        </p:nvGraphicFramePr>
        <p:xfrm>
          <a:off x="3657600" y="1828800"/>
          <a:ext cx="800100" cy="5053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822" name="Equation" r:id="rId7" imgW="482600" imgH="304800" progId="Equation.DSMT4">
                  <p:embed/>
                </p:oleObj>
              </mc:Choice>
              <mc:Fallback>
                <p:oleObj name="Equation" r:id="rId7" imgW="482600" imgH="304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657600" y="1828800"/>
                        <a:ext cx="800100" cy="5053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6782387"/>
              </p:ext>
            </p:extLst>
          </p:nvPr>
        </p:nvGraphicFramePr>
        <p:xfrm>
          <a:off x="4681538" y="3938588"/>
          <a:ext cx="274637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823" name="Equation" r:id="rId9" imgW="165100" imgH="241300" progId="Equation.DSMT4">
                  <p:embed/>
                </p:oleObj>
              </mc:Choice>
              <mc:Fallback>
                <p:oleObj name="Equation" r:id="rId9" imgW="165100" imgH="2413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681538" y="3938588"/>
                        <a:ext cx="274637" cy="400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8765665"/>
              </p:ext>
            </p:extLst>
          </p:nvPr>
        </p:nvGraphicFramePr>
        <p:xfrm>
          <a:off x="7772400" y="2265363"/>
          <a:ext cx="274638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824" name="Equation" r:id="rId11" imgW="165100" imgH="266700" progId="Equation.DSMT4">
                  <p:embed/>
                </p:oleObj>
              </mc:Choice>
              <mc:Fallback>
                <p:oleObj name="Equation" r:id="rId11" imgW="165100" imgH="2667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772400" y="2265363"/>
                        <a:ext cx="274638" cy="441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228600" y="228600"/>
            <a:ext cx="3048000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"/>
                <a:cs typeface="Times New Roman"/>
              </a:rPr>
              <a:t>This is a Vector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271016" y="3794760"/>
            <a:ext cx="91440" cy="9144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18" name="Text Box 3"/>
          <p:cNvSpPr txBox="1">
            <a:spLocks noChangeArrowheads="1"/>
          </p:cNvSpPr>
          <p:nvPr/>
        </p:nvSpPr>
        <p:spPr bwMode="auto">
          <a:xfrm>
            <a:off x="762000" y="762000"/>
            <a:ext cx="3886200" cy="83099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It appears as a line segment that connects two points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19" name="Text Box 3"/>
          <p:cNvSpPr txBox="1">
            <a:spLocks noChangeArrowheads="1"/>
          </p:cNvSpPr>
          <p:nvPr/>
        </p:nvSpPr>
        <p:spPr bwMode="auto">
          <a:xfrm>
            <a:off x="533400" y="4495800"/>
            <a:ext cx="3581400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It also has something else: 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20" name="Text Box 3"/>
          <p:cNvSpPr txBox="1">
            <a:spLocks noChangeArrowheads="1"/>
          </p:cNvSpPr>
          <p:nvPr/>
        </p:nvSpPr>
        <p:spPr bwMode="auto">
          <a:xfrm>
            <a:off x="3886200" y="4491335"/>
            <a:ext cx="1524000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Direction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533400" y="5029200"/>
            <a:ext cx="2590800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But the best part is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24" name="Text Box 3"/>
          <p:cNvSpPr txBox="1">
            <a:spLocks noChangeArrowheads="1"/>
          </p:cNvSpPr>
          <p:nvPr/>
        </p:nvSpPr>
        <p:spPr bwMode="auto">
          <a:xfrm>
            <a:off x="2895600" y="5029200"/>
            <a:ext cx="6096000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i</a:t>
            </a:r>
            <a:r>
              <a:rPr lang="en-US" dirty="0" smtClean="0">
                <a:latin typeface="Times New Roman"/>
                <a:cs typeface="Times New Roman"/>
              </a:rPr>
              <a:t>t’s really just the hypotenuse of a right triangle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25" name="Text Box 3"/>
          <p:cNvSpPr txBox="1">
            <a:spLocks noChangeArrowheads="1"/>
          </p:cNvSpPr>
          <p:nvPr/>
        </p:nvSpPr>
        <p:spPr bwMode="auto">
          <a:xfrm>
            <a:off x="533400" y="5562600"/>
            <a:ext cx="6553200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What are those symbols next to each line segment?  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33400" y="6096000"/>
            <a:ext cx="24506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We shall soon see.</a:t>
            </a:r>
          </a:p>
        </p:txBody>
      </p:sp>
    </p:spTree>
    <p:custDataLst>
      <p:tags r:id="rId2"/>
    </p:custData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411" grpId="0"/>
      <p:bldP spid="12" grpId="0"/>
      <p:bldP spid="13" grpId="0" animBg="1"/>
      <p:bldP spid="18" grpId="0"/>
      <p:bldP spid="19" grpId="0"/>
      <p:bldP spid="20" grpId="0"/>
      <p:bldP spid="23" grpId="0"/>
      <p:bldP spid="24" grpId="0"/>
      <p:bldP spid="25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4"/>
          <p:cNvSpPr>
            <a:spLocks noChangeShapeType="1"/>
          </p:cNvSpPr>
          <p:nvPr/>
        </p:nvSpPr>
        <p:spPr bwMode="auto">
          <a:xfrm flipV="1">
            <a:off x="1066800" y="1295400"/>
            <a:ext cx="1828800" cy="1295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914400" y="2641600"/>
            <a:ext cx="37702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latin typeface="Times New Roman"/>
                <a:cs typeface="Times New Roman"/>
              </a:rPr>
              <a:t>A</a:t>
            </a: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2971800" y="1117600"/>
            <a:ext cx="354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latin typeface="Times New Roman"/>
                <a:cs typeface="Times New Roman"/>
              </a:rPr>
              <a:t>B</a:t>
            </a:r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152400" y="3048000"/>
            <a:ext cx="84137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Times New Roman"/>
                <a:cs typeface="Times New Roman"/>
              </a:rPr>
              <a:t>initial</a:t>
            </a:r>
          </a:p>
          <a:p>
            <a:pPr algn="ctr"/>
            <a:r>
              <a:rPr lang="en-US" sz="2000" dirty="0">
                <a:latin typeface="Times New Roman"/>
                <a:cs typeface="Times New Roman"/>
              </a:rPr>
              <a:t>point</a:t>
            </a:r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3581400" y="762000"/>
            <a:ext cx="1295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>
                <a:latin typeface="Times New Roman"/>
                <a:cs typeface="Times New Roman"/>
              </a:rPr>
              <a:t>terminal</a:t>
            </a:r>
          </a:p>
          <a:p>
            <a:pPr algn="ctr"/>
            <a:r>
              <a:rPr lang="en-US" sz="2000">
                <a:latin typeface="Times New Roman"/>
                <a:cs typeface="Times New Roman"/>
              </a:rPr>
              <a:t>point</a:t>
            </a:r>
          </a:p>
        </p:txBody>
      </p:sp>
      <p:graphicFrame>
        <p:nvGraphicFramePr>
          <p:cNvPr id="5129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9419474"/>
              </p:ext>
            </p:extLst>
          </p:nvPr>
        </p:nvGraphicFramePr>
        <p:xfrm>
          <a:off x="1447800" y="1143000"/>
          <a:ext cx="724979" cy="630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772" name="Equation" r:id="rId4" imgW="237600" imgH="200880" progId="Equation.DSMT4">
                  <p:embed/>
                </p:oleObj>
              </mc:Choice>
              <mc:Fallback>
                <p:oleObj name="Equation" r:id="rId4" imgW="237600" imgH="200880" progId="Equation.DSMT4">
                  <p:embed/>
                  <p:pic>
                    <p:nvPicPr>
                      <p:cNvPr id="0" name="Picture 1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1143000"/>
                        <a:ext cx="724979" cy="630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30" name="Text Box 10"/>
          <p:cNvSpPr txBox="1">
            <a:spLocks noChangeArrowheads="1"/>
          </p:cNvSpPr>
          <p:nvPr/>
        </p:nvSpPr>
        <p:spPr bwMode="auto">
          <a:xfrm>
            <a:off x="5029200" y="609600"/>
            <a:ext cx="3124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Times New Roman"/>
                <a:cs typeface="Times New Roman"/>
              </a:rPr>
              <a:t>The length </a:t>
            </a:r>
            <a:r>
              <a:rPr lang="en-US" dirty="0" smtClean="0">
                <a:latin typeface="Times New Roman"/>
                <a:cs typeface="Times New Roman"/>
              </a:rPr>
              <a:t>is of this vector is written as </a:t>
            </a:r>
            <a:endParaRPr lang="en-US" dirty="0">
              <a:latin typeface="Times New Roman"/>
              <a:cs typeface="Times New Roman"/>
            </a:endParaRPr>
          </a:p>
        </p:txBody>
      </p:sp>
      <p:graphicFrame>
        <p:nvGraphicFramePr>
          <p:cNvPr id="5131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9547036"/>
              </p:ext>
            </p:extLst>
          </p:nvPr>
        </p:nvGraphicFramePr>
        <p:xfrm>
          <a:off x="6248400" y="1502327"/>
          <a:ext cx="650875" cy="7074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773" name="Equation" r:id="rId6" imgW="283320" imgH="301680" progId="Equation.DSMT4">
                  <p:embed/>
                </p:oleObj>
              </mc:Choice>
              <mc:Fallback>
                <p:oleObj name="Equation" r:id="rId6" imgW="283320" imgH="301680" progId="Equation.DSMT4">
                  <p:embed/>
                  <p:pic>
                    <p:nvPicPr>
                      <p:cNvPr id="0" name="Picture 1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400" y="1502327"/>
                        <a:ext cx="650875" cy="70747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0837081"/>
              </p:ext>
            </p:extLst>
          </p:nvPr>
        </p:nvGraphicFramePr>
        <p:xfrm>
          <a:off x="4343400" y="2667000"/>
          <a:ext cx="4495800" cy="8117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774" name="Equation" r:id="rId8" imgW="1819080" imgH="319680" progId="Equation.DSMT4">
                  <p:embed/>
                </p:oleObj>
              </mc:Choice>
              <mc:Fallback>
                <p:oleObj name="Equation" r:id="rId8" imgW="1819080" imgH="319680" progId="Equation.DSMT4">
                  <p:embed/>
                  <p:pic>
                    <p:nvPicPr>
                      <p:cNvPr id="0" name="Picture 1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2667000"/>
                        <a:ext cx="4495800" cy="81174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5575097"/>
              </p:ext>
            </p:extLst>
          </p:nvPr>
        </p:nvGraphicFramePr>
        <p:xfrm>
          <a:off x="76200" y="2438400"/>
          <a:ext cx="935789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775" name="Equation" r:id="rId10" imgW="429480" imgH="228240" progId="Equation.DSMT4">
                  <p:embed/>
                </p:oleObj>
              </mc:Choice>
              <mc:Fallback>
                <p:oleObj name="Equation" r:id="rId10" imgW="429480" imgH="228240" progId="Equation.DSMT4">
                  <p:embed/>
                  <p:pic>
                    <p:nvPicPr>
                      <p:cNvPr id="0" name="Picture 1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2438400"/>
                        <a:ext cx="935789" cy="50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6696269"/>
              </p:ext>
            </p:extLst>
          </p:nvPr>
        </p:nvGraphicFramePr>
        <p:xfrm>
          <a:off x="2819400" y="685800"/>
          <a:ext cx="1014412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776" name="Equation" r:id="rId12" imgW="466200" imgH="228240" progId="Equation.DSMT4">
                  <p:embed/>
                </p:oleObj>
              </mc:Choice>
              <mc:Fallback>
                <p:oleObj name="Equation" r:id="rId12" imgW="466200" imgH="228240" progId="Equation.DSMT4">
                  <p:embed/>
                  <p:pic>
                    <p:nvPicPr>
                      <p:cNvPr id="0" name="Picture 1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685800"/>
                        <a:ext cx="1014412" cy="50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Oval 2"/>
          <p:cNvSpPr/>
          <p:nvPr/>
        </p:nvSpPr>
        <p:spPr>
          <a:xfrm>
            <a:off x="990600" y="2569464"/>
            <a:ext cx="91440" cy="9144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2895600" y="1219200"/>
            <a:ext cx="91440" cy="9144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/>
              <a:cs typeface="Times New Roman"/>
            </a:endParaRPr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4191000" y="3581400"/>
            <a:ext cx="448071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Look, it’s just the distance formula 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19" name="Line 4"/>
          <p:cNvSpPr>
            <a:spLocks noChangeShapeType="1"/>
          </p:cNvSpPr>
          <p:nvPr/>
        </p:nvSpPr>
        <p:spPr bwMode="auto">
          <a:xfrm flipV="1">
            <a:off x="1066800" y="2615184"/>
            <a:ext cx="187452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20" name="Line 4"/>
          <p:cNvSpPr>
            <a:spLocks noChangeShapeType="1"/>
          </p:cNvSpPr>
          <p:nvPr/>
        </p:nvSpPr>
        <p:spPr bwMode="auto">
          <a:xfrm flipV="1">
            <a:off x="2935224" y="1295400"/>
            <a:ext cx="0" cy="132588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Times New Roman"/>
              <a:cs typeface="Times New Roman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1419990"/>
              </p:ext>
            </p:extLst>
          </p:nvPr>
        </p:nvGraphicFramePr>
        <p:xfrm>
          <a:off x="1676400" y="2743200"/>
          <a:ext cx="6477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777" name="Equation" r:id="rId14" imgW="431800" imgH="203200" progId="Equation.DSMT4">
                  <p:embed/>
                </p:oleObj>
              </mc:Choice>
              <mc:Fallback>
                <p:oleObj name="Equation" r:id="rId14" imgW="4318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676400" y="2743200"/>
                        <a:ext cx="647700" cy="30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2787987"/>
              </p:ext>
            </p:extLst>
          </p:nvPr>
        </p:nvGraphicFramePr>
        <p:xfrm>
          <a:off x="3057525" y="1828800"/>
          <a:ext cx="62865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778" name="Equation" r:id="rId16" imgW="419100" imgH="203200" progId="Equation.DSMT4">
                  <p:embed/>
                </p:oleObj>
              </mc:Choice>
              <mc:Fallback>
                <p:oleObj name="Equation" r:id="rId16" imgW="4191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3057525" y="1828800"/>
                        <a:ext cx="628650" cy="30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Box 10"/>
          <p:cNvSpPr txBox="1">
            <a:spLocks noChangeArrowheads="1"/>
          </p:cNvSpPr>
          <p:nvPr/>
        </p:nvSpPr>
        <p:spPr bwMode="auto">
          <a:xfrm>
            <a:off x="4572000" y="2205335"/>
            <a:ext cx="3810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It can be calculated like this: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21" name="Text Box 9"/>
          <p:cNvSpPr txBox="1">
            <a:spLocks noChangeArrowheads="1"/>
          </p:cNvSpPr>
          <p:nvPr/>
        </p:nvSpPr>
        <p:spPr bwMode="auto">
          <a:xfrm>
            <a:off x="152400" y="4343400"/>
            <a:ext cx="5029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Times New Roman"/>
                <a:cs typeface="Times New Roman"/>
              </a:rPr>
              <a:t>The </a:t>
            </a:r>
            <a:r>
              <a:rPr lang="en-US" u="sng" dirty="0">
                <a:latin typeface="Times New Roman"/>
                <a:cs typeface="Times New Roman"/>
              </a:rPr>
              <a:t>component form</a:t>
            </a:r>
            <a:r>
              <a:rPr lang="en-US" dirty="0">
                <a:latin typeface="Times New Roman"/>
                <a:cs typeface="Times New Roman"/>
              </a:rPr>
              <a:t> of this vector is: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6629400" y="4953000"/>
            <a:ext cx="0" cy="304800"/>
          </a:xfrm>
          <a:prstGeom prst="straightConnector1">
            <a:avLst/>
          </a:prstGeom>
          <a:ln w="1905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4724401" y="5257800"/>
            <a:ext cx="1908611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Box 9"/>
          <p:cNvSpPr txBox="1">
            <a:spLocks noChangeArrowheads="1"/>
          </p:cNvSpPr>
          <p:nvPr/>
        </p:nvSpPr>
        <p:spPr bwMode="auto">
          <a:xfrm>
            <a:off x="3124200" y="4791670"/>
            <a:ext cx="16764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800" b="1" i="1" dirty="0" smtClean="0">
                <a:solidFill>
                  <a:schemeClr val="accent2"/>
                </a:solidFill>
                <a:latin typeface="Times New Roman"/>
                <a:cs typeface="Times New Roman"/>
              </a:rPr>
              <a:t>The horizontal change in position</a:t>
            </a:r>
            <a:endParaRPr lang="en-US" sz="1800" b="1" dirty="0">
              <a:solidFill>
                <a:schemeClr val="accent2"/>
              </a:solidFill>
              <a:latin typeface="Times New Roman"/>
              <a:cs typeface="Times New Roman"/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 flipV="1">
            <a:off x="7772400" y="5029200"/>
            <a:ext cx="0" cy="1295400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800609" y="6324600"/>
            <a:ext cx="2959588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 Box 9"/>
          <p:cNvSpPr txBox="1">
            <a:spLocks noChangeArrowheads="1"/>
          </p:cNvSpPr>
          <p:nvPr/>
        </p:nvSpPr>
        <p:spPr bwMode="auto">
          <a:xfrm>
            <a:off x="3124200" y="5867400"/>
            <a:ext cx="16002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800" b="1" i="1" dirty="0" smtClean="0">
                <a:solidFill>
                  <a:srgbClr val="C00000"/>
                </a:solidFill>
                <a:latin typeface="Times New Roman"/>
                <a:cs typeface="Times New Roman"/>
              </a:rPr>
              <a:t>The vertical change in position</a:t>
            </a:r>
            <a:endParaRPr lang="en-US" sz="1800" b="1" dirty="0">
              <a:solidFill>
                <a:srgbClr val="C00000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5887873"/>
              </p:ext>
            </p:extLst>
          </p:nvPr>
        </p:nvGraphicFramePr>
        <p:xfrm>
          <a:off x="5105400" y="4267200"/>
          <a:ext cx="33401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779" name="Equation" r:id="rId18" imgW="1343880" imgH="264960" progId="Equation.DSMT4">
                  <p:embed/>
                </p:oleObj>
              </mc:Choice>
              <mc:Fallback>
                <p:oleObj name="Equation" r:id="rId18" imgW="1343880" imgH="264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4267200"/>
                        <a:ext cx="3340100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00"/>
                            </p:stCondLst>
                            <p:childTnLst>
                              <p:par>
                                <p:cTn id="1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00"/>
                            </p:stCondLst>
                            <p:childTnLst>
                              <p:par>
                                <p:cTn id="1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000"/>
                            </p:stCondLst>
                            <p:childTnLst>
                              <p:par>
                                <p:cTn id="1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 animBg="1"/>
      <p:bldP spid="5125" grpId="0" autoUpdateAnimBg="0"/>
      <p:bldP spid="5126" grpId="0" autoUpdateAnimBg="0"/>
      <p:bldP spid="5127" grpId="0" autoUpdateAnimBg="0"/>
      <p:bldP spid="5128" grpId="0" autoUpdateAnimBg="0"/>
      <p:bldP spid="5130" grpId="0" autoUpdateAnimBg="0"/>
      <p:bldP spid="3" grpId="0" animBg="1"/>
      <p:bldP spid="17" grpId="0" animBg="1"/>
      <p:bldP spid="18" grpId="0" autoUpdateAnimBg="0"/>
      <p:bldP spid="19" grpId="0" animBg="1"/>
      <p:bldP spid="20" grpId="0" animBg="1"/>
      <p:bldP spid="23" grpId="0" autoUpdateAnimBg="0"/>
      <p:bldP spid="21" grpId="0"/>
      <p:bldP spid="26" grpId="0"/>
      <p:bldP spid="2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vectorcomps.em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200" y="0"/>
            <a:ext cx="5511800" cy="5130800"/>
          </a:xfrm>
          <a:prstGeom prst="rect">
            <a:avLst/>
          </a:prstGeom>
        </p:spPr>
      </p:pic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9859656"/>
              </p:ext>
            </p:extLst>
          </p:nvPr>
        </p:nvGraphicFramePr>
        <p:xfrm>
          <a:off x="4686300" y="3225800"/>
          <a:ext cx="1270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9" name="Equation" r:id="rId4" imgW="127000" imgH="190500" progId="Equation.DSMT4">
                  <p:embed/>
                </p:oleObj>
              </mc:Choice>
              <mc:Fallback>
                <p:oleObj name="Equation" r:id="rId4" imgW="1270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686300" y="3225800"/>
                        <a:ext cx="127000" cy="190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419600" y="3557417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j-lt"/>
              </a:rPr>
              <a:t>(1, 1)</a:t>
            </a:r>
            <a:endParaRPr lang="en-US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934200" y="175768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j-lt"/>
              </a:rPr>
              <a:t>(4, </a:t>
            </a:r>
            <a:r>
              <a:rPr lang="en-US" dirty="0">
                <a:latin typeface="+mj-lt"/>
              </a:rPr>
              <a:t>5</a:t>
            </a:r>
            <a:r>
              <a:rPr lang="en-US" dirty="0" smtClean="0">
                <a:latin typeface="+mj-lt"/>
              </a:rPr>
              <a:t>)</a:t>
            </a:r>
            <a:endParaRPr lang="en-US" dirty="0">
              <a:latin typeface="+mj-lt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5092700" y="3534664"/>
            <a:ext cx="2194560" cy="0"/>
          </a:xfrm>
          <a:prstGeom prst="straightConnector1">
            <a:avLst/>
          </a:prstGeom>
          <a:ln>
            <a:solidFill>
              <a:srgbClr val="0001FF"/>
            </a:solidFill>
            <a:prstDash val="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7265924" y="636016"/>
            <a:ext cx="0" cy="2916936"/>
          </a:xfrm>
          <a:prstGeom prst="straightConnector1">
            <a:avLst/>
          </a:prstGeom>
          <a:ln>
            <a:solidFill>
              <a:srgbClr val="0001FF"/>
            </a:solidFill>
            <a:prstDash val="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018530" y="3565946"/>
            <a:ext cx="571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1FF"/>
                </a:solidFill>
                <a:latin typeface="+mj-lt"/>
              </a:rPr>
              <a:t>3</a:t>
            </a:r>
            <a:endParaRPr lang="en-US" dirty="0">
              <a:solidFill>
                <a:srgbClr val="0001FF"/>
              </a:solidFill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306310" y="1863651"/>
            <a:ext cx="571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1FF"/>
                </a:solidFill>
                <a:latin typeface="+mj-lt"/>
              </a:rPr>
              <a:t>4</a:t>
            </a:r>
            <a:endParaRPr lang="en-US" dirty="0">
              <a:solidFill>
                <a:srgbClr val="0001FF"/>
              </a:solidFill>
              <a:latin typeface="+mj-lt"/>
            </a:endParaRP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8142795"/>
              </p:ext>
            </p:extLst>
          </p:nvPr>
        </p:nvGraphicFramePr>
        <p:xfrm>
          <a:off x="5823267" y="1664420"/>
          <a:ext cx="366713" cy="398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0" name="Equation" r:id="rId6" imgW="136800" imgH="155160" progId="Equation.DSMT4">
                  <p:embed/>
                </p:oleObj>
              </mc:Choice>
              <mc:Fallback>
                <p:oleObj name="Equation" r:id="rId6" imgW="136800" imgH="155160" progId="Equation.DSMT4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23267" y="1664420"/>
                        <a:ext cx="366713" cy="398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2802838"/>
              </p:ext>
            </p:extLst>
          </p:nvPr>
        </p:nvGraphicFramePr>
        <p:xfrm>
          <a:off x="381000" y="1190625"/>
          <a:ext cx="2625725" cy="681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1" name="Equation" r:id="rId8" imgW="977900" imgH="266700" progId="Equation.DSMT4">
                  <p:embed/>
                </p:oleObj>
              </mc:Choice>
              <mc:Fallback>
                <p:oleObj name="Equation" r:id="rId8" imgW="977900" imgH="266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190625"/>
                        <a:ext cx="2625725" cy="681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5216981"/>
              </p:ext>
            </p:extLst>
          </p:nvPr>
        </p:nvGraphicFramePr>
        <p:xfrm>
          <a:off x="381000" y="2014538"/>
          <a:ext cx="1636713" cy="681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2" name="Equation" r:id="rId10" imgW="609600" imgH="266700" progId="Equation.DSMT4">
                  <p:embed/>
                </p:oleObj>
              </mc:Choice>
              <mc:Fallback>
                <p:oleObj name="Equation" r:id="rId10" imgW="609600" imgH="266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2014538"/>
                        <a:ext cx="1636713" cy="681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 Box 9"/>
          <p:cNvSpPr txBox="1">
            <a:spLocks noChangeArrowheads="1"/>
          </p:cNvSpPr>
          <p:nvPr/>
        </p:nvSpPr>
        <p:spPr bwMode="auto">
          <a:xfrm>
            <a:off x="304800" y="2832621"/>
            <a:ext cx="35814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Times New Roman"/>
                <a:cs typeface="Times New Roman"/>
              </a:rPr>
              <a:t>What is the length (or magnitude) of this vector?</a:t>
            </a:r>
            <a:endParaRPr lang="en-US" dirty="0">
              <a:latin typeface="Times New Roman"/>
              <a:cs typeface="Times New Roman"/>
            </a:endParaRPr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6677616"/>
              </p:ext>
            </p:extLst>
          </p:nvPr>
        </p:nvGraphicFramePr>
        <p:xfrm>
          <a:off x="322263" y="4556125"/>
          <a:ext cx="2897187" cy="779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3" name="Equation" r:id="rId12" imgW="1079500" imgH="304800" progId="Equation.DSMT4">
                  <p:embed/>
                </p:oleObj>
              </mc:Choice>
              <mc:Fallback>
                <p:oleObj name="Equation" r:id="rId12" imgW="1079500" imgH="304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2263" y="4556125"/>
                        <a:ext cx="2897187" cy="779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 Box 9"/>
          <p:cNvSpPr txBox="1">
            <a:spLocks noChangeArrowheads="1"/>
          </p:cNvSpPr>
          <p:nvPr/>
        </p:nvSpPr>
        <p:spPr bwMode="auto">
          <a:xfrm>
            <a:off x="304800" y="3663618"/>
            <a:ext cx="35814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Times New Roman"/>
                <a:cs typeface="Times New Roman"/>
              </a:rPr>
              <a:t>Remember that the vector is just the hypotenuse</a:t>
            </a:r>
            <a:endParaRPr lang="en-US" dirty="0">
              <a:latin typeface="Times New Roman"/>
              <a:cs typeface="Times New Roman"/>
            </a:endParaRPr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1345083"/>
              </p:ext>
            </p:extLst>
          </p:nvPr>
        </p:nvGraphicFramePr>
        <p:xfrm>
          <a:off x="5130800" y="1155700"/>
          <a:ext cx="977900" cy="611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4" name="Equation" r:id="rId14" imgW="406400" imgH="266700" progId="Equation.DSMT4">
                  <p:embed/>
                </p:oleObj>
              </mc:Choice>
              <mc:Fallback>
                <p:oleObj name="Equation" r:id="rId14" imgW="406400" imgH="266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30800" y="1155700"/>
                        <a:ext cx="977900" cy="611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 Box 9"/>
          <p:cNvSpPr txBox="1">
            <a:spLocks noChangeArrowheads="1"/>
          </p:cNvSpPr>
          <p:nvPr/>
        </p:nvSpPr>
        <p:spPr bwMode="auto">
          <a:xfrm>
            <a:off x="304800" y="221934"/>
            <a:ext cx="35814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Times New Roman"/>
                <a:cs typeface="Times New Roman"/>
              </a:rPr>
              <a:t>What is the component form of this vector?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21" name="Arc 20"/>
          <p:cNvSpPr/>
          <p:nvPr/>
        </p:nvSpPr>
        <p:spPr>
          <a:xfrm>
            <a:off x="4864608" y="3200400"/>
            <a:ext cx="533400" cy="630936"/>
          </a:xfrm>
          <a:prstGeom prst="arc">
            <a:avLst>
              <a:gd name="adj1" fmla="val 18088407"/>
              <a:gd name="adj2" fmla="val 0"/>
            </a:avLst>
          </a:prstGeom>
          <a:ln>
            <a:solidFill>
              <a:srgbClr val="FF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 Box 9"/>
          <p:cNvSpPr txBox="1">
            <a:spLocks noChangeArrowheads="1"/>
          </p:cNvSpPr>
          <p:nvPr/>
        </p:nvSpPr>
        <p:spPr bwMode="auto">
          <a:xfrm>
            <a:off x="228600" y="5334000"/>
            <a:ext cx="463600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Times New Roman"/>
                <a:cs typeface="Times New Roman"/>
              </a:rPr>
              <a:t>What is the measure of this angle?</a:t>
            </a:r>
            <a:endParaRPr lang="en-US" dirty="0">
              <a:latin typeface="Times New Roman"/>
              <a:cs typeface="Times New Roman"/>
            </a:endParaRPr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8628040"/>
              </p:ext>
            </p:extLst>
          </p:nvPr>
        </p:nvGraphicFramePr>
        <p:xfrm>
          <a:off x="5308600" y="5611813"/>
          <a:ext cx="1930400" cy="1074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5" name="Equation" r:id="rId16" imgW="850900" imgH="469900" progId="Equation.DSMT4">
                  <p:embed/>
                </p:oleObj>
              </mc:Choice>
              <mc:Fallback>
                <p:oleObj name="Equation" r:id="rId16" imgW="850900" imgH="4699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8600" y="5611813"/>
                        <a:ext cx="1930400" cy="1074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8904016"/>
              </p:ext>
            </p:extLst>
          </p:nvPr>
        </p:nvGraphicFramePr>
        <p:xfrm>
          <a:off x="5387975" y="3024188"/>
          <a:ext cx="330200" cy="465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6" name="Equation" r:id="rId18" imgW="126720" imgH="177480" progId="Equation.DSMT4">
                  <p:embed/>
                </p:oleObj>
              </mc:Choice>
              <mc:Fallback>
                <p:oleObj name="Equation" r:id="rId18" imgW="12672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87975" y="3024188"/>
                        <a:ext cx="330200" cy="465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 Box 9"/>
          <p:cNvSpPr txBox="1">
            <a:spLocks noChangeArrowheads="1"/>
          </p:cNvSpPr>
          <p:nvPr/>
        </p:nvSpPr>
        <p:spPr bwMode="auto">
          <a:xfrm>
            <a:off x="4495800" y="4707930"/>
            <a:ext cx="45720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smtClean="0">
                <a:solidFill>
                  <a:srgbClr val="FF8000"/>
                </a:solidFill>
                <a:latin typeface="Times New Roman"/>
                <a:cs typeface="Times New Roman"/>
              </a:rPr>
              <a:t>By the way, this angle is called the </a:t>
            </a:r>
            <a:r>
              <a:rPr lang="en-US" sz="2000" u="sng" dirty="0" smtClean="0">
                <a:solidFill>
                  <a:srgbClr val="FF8000"/>
                </a:solidFill>
                <a:latin typeface="Times New Roman"/>
                <a:cs typeface="Times New Roman"/>
              </a:rPr>
              <a:t>direction</a:t>
            </a:r>
            <a:r>
              <a:rPr lang="en-US" sz="2000" dirty="0" smtClean="0">
                <a:solidFill>
                  <a:srgbClr val="FF8000"/>
                </a:solidFill>
                <a:latin typeface="Times New Roman"/>
                <a:cs typeface="Times New Roman"/>
              </a:rPr>
              <a:t> that Greek symbol is called Theta</a:t>
            </a:r>
            <a:endParaRPr lang="en-US" sz="2000" dirty="0">
              <a:solidFill>
                <a:srgbClr val="FF8000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8952072"/>
              </p:ext>
            </p:extLst>
          </p:nvPr>
        </p:nvGraphicFramePr>
        <p:xfrm>
          <a:off x="1282700" y="5672138"/>
          <a:ext cx="1701800" cy="1074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7" name="Equation" r:id="rId20" imgW="749300" imgH="469900" progId="Equation.DSMT4">
                  <p:embed/>
                </p:oleObj>
              </mc:Choice>
              <mc:Fallback>
                <p:oleObj name="Equation" r:id="rId20" imgW="749300" imgH="4699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2700" y="5672138"/>
                        <a:ext cx="1701800" cy="1074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7340902"/>
              </p:ext>
            </p:extLst>
          </p:nvPr>
        </p:nvGraphicFramePr>
        <p:xfrm>
          <a:off x="7418387" y="5918200"/>
          <a:ext cx="1268413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8" name="Equation" r:id="rId22" imgW="558800" imgH="177800" progId="Equation.DSMT4">
                  <p:embed/>
                </p:oleObj>
              </mc:Choice>
              <mc:Fallback>
                <p:oleObj name="Equation" r:id="rId22" imgW="5588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18387" y="5918200"/>
                        <a:ext cx="1268413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Text Box 9"/>
          <p:cNvSpPr txBox="1">
            <a:spLocks noChangeArrowheads="1"/>
          </p:cNvSpPr>
          <p:nvPr/>
        </p:nvSpPr>
        <p:spPr bwMode="auto">
          <a:xfrm>
            <a:off x="381000" y="5943600"/>
            <a:ext cx="9906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Times New Roman"/>
                <a:cs typeface="Times New Roman"/>
              </a:rPr>
              <a:t>Since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29" name="Text Box 9"/>
          <p:cNvSpPr txBox="1">
            <a:spLocks noChangeArrowheads="1"/>
          </p:cNvSpPr>
          <p:nvPr/>
        </p:nvSpPr>
        <p:spPr bwMode="auto">
          <a:xfrm>
            <a:off x="3124200" y="5867400"/>
            <a:ext cx="21336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smtClean="0">
                <a:latin typeface="Times New Roman"/>
                <a:cs typeface="Times New Roman"/>
              </a:rPr>
              <a:t>We’ll just use the calculator</a:t>
            </a:r>
            <a:endParaRPr lang="en-US" sz="20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34003000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0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1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7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8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4" dur="8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5" dur="80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80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160"/>
                            </p:stCondLst>
                            <p:childTnLst>
                              <p:par>
                                <p:cTn id="7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660"/>
                            </p:stCondLst>
                            <p:childTnLst>
                              <p:par>
                                <p:cTn id="8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3" dur="80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4" dur="80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" dur="80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0" dur="80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01" dur="80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80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2" dur="80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3" dur="80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4" dur="80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6" grpId="0"/>
      <p:bldP spid="18" grpId="0"/>
      <p:bldP spid="20" grpId="0"/>
      <p:bldP spid="21" grpId="0" animBg="1"/>
      <p:bldP spid="22" grpId="0"/>
      <p:bldP spid="25" grpId="0"/>
      <p:bldP spid="28" grpId="0"/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vectorcomps.em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200" y="0"/>
            <a:ext cx="5511800" cy="5130800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>
            <a:off x="5092700" y="3534664"/>
            <a:ext cx="2194560" cy="0"/>
          </a:xfrm>
          <a:prstGeom prst="straightConnector1">
            <a:avLst/>
          </a:prstGeom>
          <a:ln>
            <a:solidFill>
              <a:srgbClr val="0001FF"/>
            </a:solidFill>
            <a:prstDash val="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7265924" y="636016"/>
            <a:ext cx="0" cy="2916936"/>
          </a:xfrm>
          <a:prstGeom prst="straightConnector1">
            <a:avLst/>
          </a:prstGeom>
          <a:ln>
            <a:solidFill>
              <a:srgbClr val="0001FF"/>
            </a:solidFill>
            <a:prstDash val="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302505"/>
              </p:ext>
            </p:extLst>
          </p:nvPr>
        </p:nvGraphicFramePr>
        <p:xfrm>
          <a:off x="4686300" y="3225800"/>
          <a:ext cx="1270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975" name="Equation" r:id="rId4" imgW="127000" imgH="190500" progId="Equation.DSMT4">
                  <p:embed/>
                </p:oleObj>
              </mc:Choice>
              <mc:Fallback>
                <p:oleObj name="Equation" r:id="rId4" imgW="1270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686300" y="3225800"/>
                        <a:ext cx="127000" cy="190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Straight Arrow Connector 8"/>
          <p:cNvCxnSpPr/>
          <p:nvPr/>
        </p:nvCxnSpPr>
        <p:spPr>
          <a:xfrm>
            <a:off x="7269480" y="640080"/>
            <a:ext cx="1490472" cy="2209800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7269480" y="640080"/>
            <a:ext cx="1508760" cy="0"/>
          </a:xfrm>
          <a:prstGeom prst="straightConnector1">
            <a:avLst/>
          </a:prstGeom>
          <a:ln>
            <a:solidFill>
              <a:srgbClr val="009973"/>
            </a:solidFill>
            <a:prstDash val="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8763000" y="621792"/>
            <a:ext cx="0" cy="2209800"/>
          </a:xfrm>
          <a:prstGeom prst="straightConnector1">
            <a:avLst/>
          </a:prstGeom>
          <a:ln>
            <a:solidFill>
              <a:srgbClr val="009973"/>
            </a:solidFill>
            <a:prstDash val="dash"/>
            <a:headEnd type="arrow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7463052"/>
              </p:ext>
            </p:extLst>
          </p:nvPr>
        </p:nvGraphicFramePr>
        <p:xfrm>
          <a:off x="5822950" y="1663700"/>
          <a:ext cx="366713" cy="39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976" name="Equation" r:id="rId6" imgW="136800" imgH="155160" progId="Equation.DSMT4">
                  <p:embed/>
                </p:oleObj>
              </mc:Choice>
              <mc:Fallback>
                <p:oleObj name="Equation" r:id="rId6" imgW="136800" imgH="15516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22950" y="1663700"/>
                        <a:ext cx="366713" cy="398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8106723"/>
              </p:ext>
            </p:extLst>
          </p:nvPr>
        </p:nvGraphicFramePr>
        <p:xfrm>
          <a:off x="7853363" y="1206500"/>
          <a:ext cx="341312" cy="423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977" name="Equation" r:id="rId8" imgW="127000" imgH="165100" progId="Equation.DSMT4">
                  <p:embed/>
                </p:oleObj>
              </mc:Choice>
              <mc:Fallback>
                <p:oleObj name="Equation" r:id="rId8" imgW="1270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53363" y="1206500"/>
                        <a:ext cx="341312" cy="423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304800" y="221934"/>
            <a:ext cx="27432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Times New Roman"/>
                <a:cs typeface="Times New Roman"/>
              </a:rPr>
              <a:t>Let’s add a vector</a:t>
            </a:r>
            <a:endParaRPr lang="en-US" dirty="0">
              <a:latin typeface="Times New Roman"/>
              <a:cs typeface="Times New Roman"/>
            </a:endParaRPr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2485555"/>
              </p:ext>
            </p:extLst>
          </p:nvPr>
        </p:nvGraphicFramePr>
        <p:xfrm>
          <a:off x="279400" y="822325"/>
          <a:ext cx="2697163" cy="684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978" name="Equation" r:id="rId10" imgW="1003300" imgH="266700" progId="Equation.DSMT4">
                  <p:embed/>
                </p:oleObj>
              </mc:Choice>
              <mc:Fallback>
                <p:oleObj name="Equation" r:id="rId10" imgW="1003300" imgH="266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9400" y="822325"/>
                        <a:ext cx="2697163" cy="684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6934200" y="175768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j-lt"/>
              </a:rPr>
              <a:t>(4, </a:t>
            </a:r>
            <a:r>
              <a:rPr lang="en-US" dirty="0">
                <a:latin typeface="+mj-lt"/>
              </a:rPr>
              <a:t>5</a:t>
            </a:r>
            <a:r>
              <a:rPr lang="en-US" dirty="0" smtClean="0">
                <a:latin typeface="+mj-lt"/>
              </a:rPr>
              <a:t>)</a:t>
            </a:r>
            <a:endParaRPr lang="en-US" dirty="0"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229600" y="2821325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j-lt"/>
              </a:rPr>
              <a:t>(6, 2)</a:t>
            </a:r>
            <a:endParaRPr lang="en-US" dirty="0">
              <a:latin typeface="+mj-lt"/>
            </a:endParaRPr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3223193"/>
              </p:ext>
            </p:extLst>
          </p:nvPr>
        </p:nvGraphicFramePr>
        <p:xfrm>
          <a:off x="292100" y="1527175"/>
          <a:ext cx="1809750" cy="682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979" name="Equation" r:id="rId12" imgW="673100" imgH="266700" progId="Equation.DSMT4">
                  <p:embed/>
                </p:oleObj>
              </mc:Choice>
              <mc:Fallback>
                <p:oleObj name="Equation" r:id="rId12" imgW="673100" imgH="266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100" y="1527175"/>
                        <a:ext cx="1809750" cy="682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 Box 9"/>
          <p:cNvSpPr txBox="1">
            <a:spLocks noChangeArrowheads="1"/>
          </p:cNvSpPr>
          <p:nvPr/>
        </p:nvSpPr>
        <p:spPr bwMode="auto">
          <a:xfrm>
            <a:off x="292100" y="2334567"/>
            <a:ext cx="27432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Times New Roman"/>
                <a:cs typeface="Times New Roman"/>
              </a:rPr>
              <a:t>And the length of this vector is</a:t>
            </a:r>
            <a:endParaRPr lang="en-US" dirty="0">
              <a:latin typeface="Times New Roman"/>
              <a:cs typeface="Times New Roman"/>
            </a:endParaRPr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1729053"/>
              </p:ext>
            </p:extLst>
          </p:nvPr>
        </p:nvGraphicFramePr>
        <p:xfrm>
          <a:off x="171450" y="3168650"/>
          <a:ext cx="2765425" cy="911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980" name="Equation" r:id="rId14" imgW="1028700" imgH="355600" progId="Equation.DSMT4">
                  <p:embed/>
                </p:oleObj>
              </mc:Choice>
              <mc:Fallback>
                <p:oleObj name="Equation" r:id="rId14" imgW="1028700" imgH="355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450" y="3168650"/>
                        <a:ext cx="2765425" cy="911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8768901"/>
              </p:ext>
            </p:extLst>
          </p:nvPr>
        </p:nvGraphicFramePr>
        <p:xfrm>
          <a:off x="174625" y="4214813"/>
          <a:ext cx="3003550" cy="747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981" name="Equation" r:id="rId16" imgW="1117600" imgH="292100" progId="Equation.DSMT4">
                  <p:embed/>
                </p:oleObj>
              </mc:Choice>
              <mc:Fallback>
                <p:oleObj name="Equation" r:id="rId16" imgW="1117600" imgH="292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625" y="4214813"/>
                        <a:ext cx="3003550" cy="747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86528525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4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40"/>
                            </p:stCondLst>
                            <p:childTnLst>
                              <p:par>
                                <p:cTn id="1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4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5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6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vectorcomps.em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200" y="0"/>
            <a:ext cx="5511800" cy="5130800"/>
          </a:xfrm>
          <a:prstGeom prst="rect">
            <a:avLst/>
          </a:prstGeom>
        </p:spPr>
      </p:pic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6693525"/>
              </p:ext>
            </p:extLst>
          </p:nvPr>
        </p:nvGraphicFramePr>
        <p:xfrm>
          <a:off x="4686300" y="3225800"/>
          <a:ext cx="1270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091" name="Equation" r:id="rId4" imgW="127000" imgH="190500" progId="Equation.DSMT4">
                  <p:embed/>
                </p:oleObj>
              </mc:Choice>
              <mc:Fallback>
                <p:oleObj name="Equation" r:id="rId4" imgW="1270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686300" y="3225800"/>
                        <a:ext cx="127000" cy="190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Straight Arrow Connector 8"/>
          <p:cNvCxnSpPr/>
          <p:nvPr/>
        </p:nvCxnSpPr>
        <p:spPr>
          <a:xfrm>
            <a:off x="7269480" y="640080"/>
            <a:ext cx="1490472" cy="2209800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2235710"/>
              </p:ext>
            </p:extLst>
          </p:nvPr>
        </p:nvGraphicFramePr>
        <p:xfrm>
          <a:off x="5822950" y="1663700"/>
          <a:ext cx="366713" cy="39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092" name="Equation" r:id="rId6" imgW="136800" imgH="155160" progId="Equation.DSMT4">
                  <p:embed/>
                </p:oleObj>
              </mc:Choice>
              <mc:Fallback>
                <p:oleObj name="Equation" r:id="rId6" imgW="136800" imgH="1551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22950" y="1663700"/>
                        <a:ext cx="366713" cy="398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1024089"/>
              </p:ext>
            </p:extLst>
          </p:nvPr>
        </p:nvGraphicFramePr>
        <p:xfrm>
          <a:off x="7853363" y="1206500"/>
          <a:ext cx="341312" cy="423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093" name="Equation" r:id="rId8" imgW="127000" imgH="165100" progId="Equation.DSMT4">
                  <p:embed/>
                </p:oleObj>
              </mc:Choice>
              <mc:Fallback>
                <p:oleObj name="Equation" r:id="rId8" imgW="1270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53363" y="1206500"/>
                        <a:ext cx="341312" cy="423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304800" y="221934"/>
            <a:ext cx="35052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Times New Roman"/>
                <a:cs typeface="Times New Roman"/>
              </a:rPr>
              <a:t>Let’s add these two vectors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934200" y="175768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j-lt"/>
              </a:rPr>
              <a:t>(4, </a:t>
            </a:r>
            <a:r>
              <a:rPr lang="en-US" dirty="0">
                <a:latin typeface="+mj-lt"/>
              </a:rPr>
              <a:t>5</a:t>
            </a:r>
            <a:r>
              <a:rPr lang="en-US" dirty="0" smtClean="0">
                <a:latin typeface="+mj-lt"/>
              </a:rPr>
              <a:t>)</a:t>
            </a:r>
            <a:endParaRPr lang="en-US" dirty="0"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229600" y="2821325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j-lt"/>
              </a:rPr>
              <a:t>(6, 2)</a:t>
            </a:r>
            <a:endParaRPr lang="en-US" dirty="0">
              <a:latin typeface="+mj-lt"/>
            </a:endParaRPr>
          </a:p>
        </p:txBody>
      </p:sp>
      <p:sp>
        <p:nvSpPr>
          <p:cNvPr id="18" name="Text Box 9"/>
          <p:cNvSpPr txBox="1">
            <a:spLocks noChangeArrowheads="1"/>
          </p:cNvSpPr>
          <p:nvPr/>
        </p:nvSpPr>
        <p:spPr bwMode="auto">
          <a:xfrm>
            <a:off x="292100" y="2334567"/>
            <a:ext cx="27432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Times New Roman"/>
                <a:cs typeface="Times New Roman"/>
              </a:rPr>
              <a:t>And the length of this vector is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24" name="Text Box 9"/>
          <p:cNvSpPr txBox="1">
            <a:spLocks noChangeArrowheads="1"/>
          </p:cNvSpPr>
          <p:nvPr/>
        </p:nvSpPr>
        <p:spPr bwMode="auto">
          <a:xfrm>
            <a:off x="228600" y="5130800"/>
            <a:ext cx="463600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Times New Roman"/>
                <a:cs typeface="Times New Roman"/>
              </a:rPr>
              <a:t>What is the measure of this angle?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25" name="Text Box 9"/>
          <p:cNvSpPr txBox="1">
            <a:spLocks noChangeArrowheads="1"/>
          </p:cNvSpPr>
          <p:nvPr/>
        </p:nvSpPr>
        <p:spPr bwMode="auto">
          <a:xfrm>
            <a:off x="304799" y="5651858"/>
            <a:ext cx="728466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smtClean="0">
                <a:solidFill>
                  <a:srgbClr val="FF8000"/>
                </a:solidFill>
                <a:latin typeface="Times New Roman"/>
                <a:cs typeface="Times New Roman"/>
              </a:rPr>
              <a:t>Notice that we have an acute triangle and we know all three sides</a:t>
            </a:r>
            <a:endParaRPr lang="en-US" sz="2000" dirty="0">
              <a:solidFill>
                <a:srgbClr val="FF8000"/>
              </a:solidFill>
              <a:latin typeface="Times New Roman"/>
              <a:cs typeface="Times New Roman"/>
            </a:endParaRPr>
          </a:p>
        </p:txBody>
      </p:sp>
      <p:cxnSp>
        <p:nvCxnSpPr>
          <p:cNvPr id="26" name="Straight Arrow Connector 25"/>
          <p:cNvCxnSpPr>
            <a:endCxn id="16" idx="0"/>
          </p:cNvCxnSpPr>
          <p:nvPr/>
        </p:nvCxnSpPr>
        <p:spPr>
          <a:xfrm flipV="1">
            <a:off x="5092700" y="2821325"/>
            <a:ext cx="3594100" cy="713339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3182281"/>
              </p:ext>
            </p:extLst>
          </p:nvPr>
        </p:nvGraphicFramePr>
        <p:xfrm>
          <a:off x="6678613" y="3187700"/>
          <a:ext cx="989012" cy="423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094" name="Equation" r:id="rId10" imgW="368300" imgH="165100" progId="Equation.DSMT4">
                  <p:embed/>
                </p:oleObj>
              </mc:Choice>
              <mc:Fallback>
                <p:oleObj name="Equation" r:id="rId10" imgW="3683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78613" y="3187700"/>
                        <a:ext cx="989012" cy="423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4419600" y="3557417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j-lt"/>
              </a:rPr>
              <a:t>(1, 1)</a:t>
            </a:r>
            <a:endParaRPr lang="en-US" dirty="0">
              <a:latin typeface="+mj-lt"/>
            </a:endParaRPr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2515473"/>
              </p:ext>
            </p:extLst>
          </p:nvPr>
        </p:nvGraphicFramePr>
        <p:xfrm>
          <a:off x="287338" y="822325"/>
          <a:ext cx="3240087" cy="684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095" name="Equation" r:id="rId12" imgW="1206500" imgH="266700" progId="Equation.DSMT4">
                  <p:embed/>
                </p:oleObj>
              </mc:Choice>
              <mc:Fallback>
                <p:oleObj name="Equation" r:id="rId12" imgW="1206500" imgH="266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338" y="822325"/>
                        <a:ext cx="3240087" cy="684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3904494"/>
              </p:ext>
            </p:extLst>
          </p:nvPr>
        </p:nvGraphicFramePr>
        <p:xfrm>
          <a:off x="292100" y="1584325"/>
          <a:ext cx="2147888" cy="684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096" name="Equation" r:id="rId14" imgW="800100" imgH="266700" progId="Equation.DSMT4">
                  <p:embed/>
                </p:oleObj>
              </mc:Choice>
              <mc:Fallback>
                <p:oleObj name="Equation" r:id="rId14" imgW="800100" imgH="266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100" y="1584325"/>
                        <a:ext cx="2147888" cy="684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5787157"/>
              </p:ext>
            </p:extLst>
          </p:nvPr>
        </p:nvGraphicFramePr>
        <p:xfrm>
          <a:off x="296863" y="3162300"/>
          <a:ext cx="2828925" cy="782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097" name="Equation" r:id="rId16" imgW="1054100" imgH="304800" progId="Equation.DSMT4">
                  <p:embed/>
                </p:oleObj>
              </mc:Choice>
              <mc:Fallback>
                <p:oleObj name="Equation" r:id="rId16" imgW="1054100" imgH="304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6863" y="3162300"/>
                        <a:ext cx="2828925" cy="782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1768588"/>
              </p:ext>
            </p:extLst>
          </p:nvPr>
        </p:nvGraphicFramePr>
        <p:xfrm>
          <a:off x="304800" y="4084638"/>
          <a:ext cx="2249488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098" name="Equation" r:id="rId18" imgW="838200" imgH="292100" progId="Equation.DSMT4">
                  <p:embed/>
                </p:oleObj>
              </mc:Choice>
              <mc:Fallback>
                <p:oleObj name="Equation" r:id="rId18" imgW="838200" imgH="292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4084638"/>
                        <a:ext cx="2249488" cy="749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Arc 29"/>
          <p:cNvSpPr/>
          <p:nvPr/>
        </p:nvSpPr>
        <p:spPr>
          <a:xfrm rot="6825681">
            <a:off x="6894395" y="303615"/>
            <a:ext cx="597771" cy="602598"/>
          </a:xfrm>
          <a:prstGeom prst="arc">
            <a:avLst>
              <a:gd name="adj1" fmla="val 17469231"/>
              <a:gd name="adj2" fmla="val 0"/>
            </a:avLst>
          </a:prstGeom>
          <a:ln>
            <a:solidFill>
              <a:srgbClr val="FF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3195484"/>
              </p:ext>
            </p:extLst>
          </p:nvPr>
        </p:nvGraphicFramePr>
        <p:xfrm>
          <a:off x="7028181" y="906463"/>
          <a:ext cx="292109" cy="4114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099" name="Equation" r:id="rId20" imgW="126720" imgH="177480" progId="Equation.DSMT4">
                  <p:embed/>
                </p:oleObj>
              </mc:Choice>
              <mc:Fallback>
                <p:oleObj name="Equation" r:id="rId20" imgW="12672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8181" y="906463"/>
                        <a:ext cx="292109" cy="4114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 Box 9"/>
          <p:cNvSpPr txBox="1">
            <a:spLocks noChangeArrowheads="1"/>
          </p:cNvSpPr>
          <p:nvPr/>
        </p:nvSpPr>
        <p:spPr bwMode="auto">
          <a:xfrm>
            <a:off x="304800" y="6198436"/>
            <a:ext cx="54864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smtClean="0">
                <a:solidFill>
                  <a:srgbClr val="FF8000"/>
                </a:solidFill>
                <a:latin typeface="Times New Roman"/>
                <a:cs typeface="Times New Roman"/>
              </a:rPr>
              <a:t>For this we will need the Law of Cosines</a:t>
            </a:r>
            <a:endParaRPr lang="en-US" sz="2000" dirty="0">
              <a:solidFill>
                <a:srgbClr val="FF8000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0199911"/>
              </p:ext>
            </p:extLst>
          </p:nvPr>
        </p:nvGraphicFramePr>
        <p:xfrm>
          <a:off x="6250781" y="1926579"/>
          <a:ext cx="274638" cy="407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100" name="Equation" r:id="rId22" imgW="114120" imgH="177480" progId="Equation.DSMT4">
                  <p:embed/>
                </p:oleObj>
              </mc:Choice>
              <mc:Fallback>
                <p:oleObj name="Equation" r:id="rId22" imgW="114120" imgH="177480" progId="Equation.DSMT4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50781" y="1926579"/>
                        <a:ext cx="274638" cy="407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9229768"/>
              </p:ext>
            </p:extLst>
          </p:nvPr>
        </p:nvGraphicFramePr>
        <p:xfrm>
          <a:off x="7463458" y="1744980"/>
          <a:ext cx="613742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101" name="Equation" r:id="rId24" imgW="291960" imgH="228600" progId="Equation.DSMT4">
                  <p:embed/>
                </p:oleObj>
              </mc:Choice>
              <mc:Fallback>
                <p:oleObj name="Equation" r:id="rId24" imgW="291960" imgH="228600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63458" y="1744980"/>
                        <a:ext cx="613742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6900663"/>
              </p:ext>
            </p:extLst>
          </p:nvPr>
        </p:nvGraphicFramePr>
        <p:xfrm>
          <a:off x="6651642" y="2613025"/>
          <a:ext cx="66355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102" name="Equation" r:id="rId26" imgW="317160" imgH="228600" progId="Equation.DSMT4">
                  <p:embed/>
                </p:oleObj>
              </mc:Choice>
              <mc:Fallback>
                <p:oleObj name="Equation" r:id="rId26" imgW="31716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51642" y="2613025"/>
                        <a:ext cx="663558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76732363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0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1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1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2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6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660"/>
                            </p:stCondLst>
                            <p:childTnLst>
                              <p:par>
                                <p:cTn id="6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0" dur="80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1" dur="80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80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4" dur="80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05" dur="80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80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8" grpId="0"/>
      <p:bldP spid="24" grpId="0"/>
      <p:bldP spid="25" grpId="0"/>
      <p:bldP spid="30" grpId="0" animBg="1"/>
      <p:bldP spid="3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vectorcomps.em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200" y="0"/>
            <a:ext cx="5511800" cy="5130800"/>
          </a:xfrm>
          <a:prstGeom prst="rect">
            <a:avLst/>
          </a:prstGeom>
        </p:spPr>
      </p:pic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5199701"/>
              </p:ext>
            </p:extLst>
          </p:nvPr>
        </p:nvGraphicFramePr>
        <p:xfrm>
          <a:off x="4686300" y="3225800"/>
          <a:ext cx="1270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944" name="Equation" r:id="rId4" imgW="127000" imgH="190500" progId="Equation.DSMT4">
                  <p:embed/>
                </p:oleObj>
              </mc:Choice>
              <mc:Fallback>
                <p:oleObj name="Equation" r:id="rId4" imgW="1270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686300" y="3225800"/>
                        <a:ext cx="127000" cy="190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Straight Arrow Connector 8"/>
          <p:cNvCxnSpPr/>
          <p:nvPr/>
        </p:nvCxnSpPr>
        <p:spPr>
          <a:xfrm>
            <a:off x="7269480" y="640080"/>
            <a:ext cx="1490472" cy="2209800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56458"/>
              </p:ext>
            </p:extLst>
          </p:nvPr>
        </p:nvGraphicFramePr>
        <p:xfrm>
          <a:off x="5822950" y="1663700"/>
          <a:ext cx="366713" cy="39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945" name="Equation" r:id="rId6" imgW="136800" imgH="155160" progId="Equation.DSMT4">
                  <p:embed/>
                </p:oleObj>
              </mc:Choice>
              <mc:Fallback>
                <p:oleObj name="Equation" r:id="rId6" imgW="136800" imgH="1551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22950" y="1663700"/>
                        <a:ext cx="366713" cy="398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9797873"/>
              </p:ext>
            </p:extLst>
          </p:nvPr>
        </p:nvGraphicFramePr>
        <p:xfrm>
          <a:off x="7853363" y="1206500"/>
          <a:ext cx="341312" cy="423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946" name="Equation" r:id="rId8" imgW="127000" imgH="165100" progId="Equation.DSMT4">
                  <p:embed/>
                </p:oleObj>
              </mc:Choice>
              <mc:Fallback>
                <p:oleObj name="Equation" r:id="rId8" imgW="1270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53363" y="1206500"/>
                        <a:ext cx="341312" cy="423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6934200" y="175768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j-lt"/>
              </a:rPr>
              <a:t>(4, </a:t>
            </a:r>
            <a:r>
              <a:rPr lang="en-US" dirty="0">
                <a:latin typeface="+mj-lt"/>
              </a:rPr>
              <a:t>5</a:t>
            </a:r>
            <a:r>
              <a:rPr lang="en-US" dirty="0" smtClean="0">
                <a:latin typeface="+mj-lt"/>
              </a:rPr>
              <a:t>)</a:t>
            </a:r>
            <a:endParaRPr lang="en-US" dirty="0"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229600" y="2821325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j-lt"/>
              </a:rPr>
              <a:t>(6, 2)</a:t>
            </a:r>
            <a:endParaRPr lang="en-US" dirty="0">
              <a:latin typeface="+mj-lt"/>
            </a:endParaRPr>
          </a:p>
        </p:txBody>
      </p:sp>
      <p:sp>
        <p:nvSpPr>
          <p:cNvPr id="24" name="Text Box 9"/>
          <p:cNvSpPr txBox="1">
            <a:spLocks noChangeArrowheads="1"/>
          </p:cNvSpPr>
          <p:nvPr/>
        </p:nvSpPr>
        <p:spPr bwMode="auto">
          <a:xfrm>
            <a:off x="152400" y="209962"/>
            <a:ext cx="4636008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200" dirty="0" smtClean="0">
                <a:latin typeface="Times New Roman"/>
                <a:cs typeface="Times New Roman"/>
              </a:rPr>
              <a:t>What is the measure of this angle?</a:t>
            </a:r>
            <a:endParaRPr lang="en-US" sz="2200" dirty="0">
              <a:latin typeface="Times New Roman"/>
              <a:cs typeface="Times New Roman"/>
            </a:endParaRPr>
          </a:p>
        </p:txBody>
      </p:sp>
      <p:sp>
        <p:nvSpPr>
          <p:cNvPr id="25" name="Text Box 9"/>
          <p:cNvSpPr txBox="1">
            <a:spLocks noChangeArrowheads="1"/>
          </p:cNvSpPr>
          <p:nvPr/>
        </p:nvSpPr>
        <p:spPr bwMode="auto">
          <a:xfrm>
            <a:off x="177801" y="799811"/>
            <a:ext cx="38608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smtClean="0">
                <a:solidFill>
                  <a:srgbClr val="FF8000"/>
                </a:solidFill>
                <a:latin typeface="Times New Roman"/>
                <a:cs typeface="Times New Roman"/>
              </a:rPr>
              <a:t>Notice that we have an acute triangle and we know all three sides</a:t>
            </a:r>
            <a:endParaRPr lang="en-US" sz="2000" dirty="0">
              <a:solidFill>
                <a:srgbClr val="FF8000"/>
              </a:solidFill>
              <a:latin typeface="Times New Roman"/>
              <a:cs typeface="Times New Roman"/>
            </a:endParaRPr>
          </a:p>
        </p:txBody>
      </p:sp>
      <p:cxnSp>
        <p:nvCxnSpPr>
          <p:cNvPr id="26" name="Straight Arrow Connector 25"/>
          <p:cNvCxnSpPr>
            <a:endCxn id="16" idx="0"/>
          </p:cNvCxnSpPr>
          <p:nvPr/>
        </p:nvCxnSpPr>
        <p:spPr>
          <a:xfrm flipV="1">
            <a:off x="5092700" y="2821325"/>
            <a:ext cx="3594100" cy="713339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7904958"/>
              </p:ext>
            </p:extLst>
          </p:nvPr>
        </p:nvGraphicFramePr>
        <p:xfrm>
          <a:off x="6678613" y="3187700"/>
          <a:ext cx="989012" cy="423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947" name="Equation" r:id="rId10" imgW="368300" imgH="165100" progId="Equation.DSMT4">
                  <p:embed/>
                </p:oleObj>
              </mc:Choice>
              <mc:Fallback>
                <p:oleObj name="Equation" r:id="rId10" imgW="3683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78613" y="3187700"/>
                        <a:ext cx="989012" cy="423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4419600" y="3557417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j-lt"/>
              </a:rPr>
              <a:t>(1, 1)</a:t>
            </a:r>
            <a:endParaRPr lang="en-US" dirty="0">
              <a:latin typeface="+mj-lt"/>
            </a:endParaRPr>
          </a:p>
        </p:txBody>
      </p:sp>
      <p:sp>
        <p:nvSpPr>
          <p:cNvPr id="30" name="Arc 29"/>
          <p:cNvSpPr/>
          <p:nvPr/>
        </p:nvSpPr>
        <p:spPr>
          <a:xfrm rot="6825681">
            <a:off x="6894395" y="303615"/>
            <a:ext cx="597771" cy="602598"/>
          </a:xfrm>
          <a:prstGeom prst="arc">
            <a:avLst>
              <a:gd name="adj1" fmla="val 17469231"/>
              <a:gd name="adj2" fmla="val 0"/>
            </a:avLst>
          </a:prstGeom>
          <a:ln>
            <a:solidFill>
              <a:srgbClr val="FF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4206543"/>
              </p:ext>
            </p:extLst>
          </p:nvPr>
        </p:nvGraphicFramePr>
        <p:xfrm>
          <a:off x="7028181" y="906463"/>
          <a:ext cx="292109" cy="4114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948" name="Equation" r:id="rId12" imgW="126720" imgH="177480" progId="Equation.DSMT4">
                  <p:embed/>
                </p:oleObj>
              </mc:Choice>
              <mc:Fallback>
                <p:oleObj name="Equation" r:id="rId12" imgW="12672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8181" y="906463"/>
                        <a:ext cx="292109" cy="4114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 Box 9"/>
          <p:cNvSpPr txBox="1">
            <a:spLocks noChangeArrowheads="1"/>
          </p:cNvSpPr>
          <p:nvPr/>
        </p:nvSpPr>
        <p:spPr bwMode="auto">
          <a:xfrm>
            <a:off x="190501" y="1544925"/>
            <a:ext cx="377189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smtClean="0">
                <a:solidFill>
                  <a:srgbClr val="FF8000"/>
                </a:solidFill>
                <a:latin typeface="Times New Roman"/>
                <a:cs typeface="Times New Roman"/>
              </a:rPr>
              <a:t>For this we will need the Law of Cosines</a:t>
            </a:r>
            <a:endParaRPr lang="en-US" sz="2000" dirty="0">
              <a:solidFill>
                <a:srgbClr val="FF8000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1422847"/>
              </p:ext>
            </p:extLst>
          </p:nvPr>
        </p:nvGraphicFramePr>
        <p:xfrm>
          <a:off x="6250781" y="1926579"/>
          <a:ext cx="274638" cy="407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949" name="Equation" r:id="rId14" imgW="114120" imgH="177480" progId="Equation.DSMT4">
                  <p:embed/>
                </p:oleObj>
              </mc:Choice>
              <mc:Fallback>
                <p:oleObj name="Equation" r:id="rId14" imgW="11412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50781" y="1926579"/>
                        <a:ext cx="274638" cy="407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2988346"/>
              </p:ext>
            </p:extLst>
          </p:nvPr>
        </p:nvGraphicFramePr>
        <p:xfrm>
          <a:off x="7463458" y="1744980"/>
          <a:ext cx="613742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950" name="Equation" r:id="rId16" imgW="291960" imgH="228600" progId="Equation.DSMT4">
                  <p:embed/>
                </p:oleObj>
              </mc:Choice>
              <mc:Fallback>
                <p:oleObj name="Equation" r:id="rId16" imgW="29196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63458" y="1744980"/>
                        <a:ext cx="613742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281502"/>
              </p:ext>
            </p:extLst>
          </p:nvPr>
        </p:nvGraphicFramePr>
        <p:xfrm>
          <a:off x="6651642" y="2613025"/>
          <a:ext cx="66355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951" name="Equation" r:id="rId18" imgW="317160" imgH="228600" progId="Equation.DSMT4">
                  <p:embed/>
                </p:oleObj>
              </mc:Choice>
              <mc:Fallback>
                <p:oleObj name="Equation" r:id="rId18" imgW="31716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51642" y="2613025"/>
                        <a:ext cx="663558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6884613"/>
              </p:ext>
            </p:extLst>
          </p:nvPr>
        </p:nvGraphicFramePr>
        <p:xfrm>
          <a:off x="152400" y="2392363"/>
          <a:ext cx="3932238" cy="132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952" name="Equation" r:id="rId20" imgW="2057400" imgH="685800" progId="Equation.DSMT4">
                  <p:embed/>
                </p:oleObj>
              </mc:Choice>
              <mc:Fallback>
                <p:oleObj name="Equation" r:id="rId20" imgW="2057400" imgH="6858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2392363"/>
                        <a:ext cx="3932238" cy="1320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5659" name="Picture 11"/>
          <p:cNvPicPr>
            <a:picLocks noChangeAspect="1" noChangeArrowheads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341"/>
          <a:stretch/>
        </p:blipFill>
        <p:spPr bwMode="auto">
          <a:xfrm>
            <a:off x="674688" y="3968750"/>
            <a:ext cx="2867025" cy="232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2019619"/>
              </p:ext>
            </p:extLst>
          </p:nvPr>
        </p:nvGraphicFramePr>
        <p:xfrm>
          <a:off x="5223880" y="5334000"/>
          <a:ext cx="1547812" cy="4052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953" name="Equation" r:id="rId23" imgW="685800" imgH="177480" progId="Equation.DSMT4">
                  <p:embed/>
                </p:oleObj>
              </mc:Choice>
              <mc:Fallback>
                <p:oleObj name="Equation" r:id="rId23" imgW="68580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3880" y="5334000"/>
                        <a:ext cx="1547812" cy="4052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95816377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56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56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5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Arrow Connector 5"/>
          <p:cNvCxnSpPr/>
          <p:nvPr/>
        </p:nvCxnSpPr>
        <p:spPr>
          <a:xfrm>
            <a:off x="6477000" y="5998464"/>
            <a:ext cx="2194560" cy="0"/>
          </a:xfrm>
          <a:prstGeom prst="straightConnector1">
            <a:avLst/>
          </a:prstGeom>
          <a:ln>
            <a:solidFill>
              <a:srgbClr val="008000"/>
            </a:solidFill>
            <a:prstDash val="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8686800" y="3102864"/>
            <a:ext cx="0" cy="2916936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prstDash val="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451773"/>
              </p:ext>
            </p:extLst>
          </p:nvPr>
        </p:nvGraphicFramePr>
        <p:xfrm>
          <a:off x="4686300" y="3225800"/>
          <a:ext cx="1270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819" name="Equation" r:id="rId3" imgW="127000" imgH="190500" progId="Equation.DSMT4">
                  <p:embed/>
                </p:oleObj>
              </mc:Choice>
              <mc:Fallback>
                <p:oleObj name="Equation" r:id="rId3" imgW="1270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86300" y="3225800"/>
                        <a:ext cx="127000" cy="190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9109633"/>
              </p:ext>
            </p:extLst>
          </p:nvPr>
        </p:nvGraphicFramePr>
        <p:xfrm>
          <a:off x="609600" y="1949450"/>
          <a:ext cx="1403350" cy="64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820" name="Equation" r:id="rId5" imgW="584200" imgH="266700" progId="Equation.DSMT4">
                  <p:embed/>
                </p:oleObj>
              </mc:Choice>
              <mc:Fallback>
                <p:oleObj name="Equation" r:id="rId5" imgW="584200" imgH="2667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09600" y="1949450"/>
                        <a:ext cx="1403350" cy="641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Straight Arrow Connector 7"/>
          <p:cNvCxnSpPr/>
          <p:nvPr/>
        </p:nvCxnSpPr>
        <p:spPr>
          <a:xfrm flipV="1">
            <a:off x="6477000" y="3102864"/>
            <a:ext cx="2209800" cy="2895600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457200" y="228600"/>
            <a:ext cx="84582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Times New Roman"/>
                <a:cs typeface="Times New Roman"/>
              </a:rPr>
              <a:t>Now let’s assume that this vector represents </a:t>
            </a:r>
            <a:r>
              <a:rPr lang="en-US" dirty="0">
                <a:latin typeface="Times New Roman"/>
                <a:cs typeface="Times New Roman"/>
              </a:rPr>
              <a:t>Mike May, Donovan Jones, and Mac Gates rowing </a:t>
            </a:r>
            <a:r>
              <a:rPr lang="en-US" dirty="0" smtClean="0">
                <a:latin typeface="Times New Roman"/>
                <a:cs typeface="Times New Roman"/>
              </a:rPr>
              <a:t>a boat across Lake Merced at 5 mph.  </a:t>
            </a:r>
            <a:endParaRPr lang="en-US" dirty="0">
              <a:latin typeface="Times New Roman"/>
              <a:cs typeface="Times New Roman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H="1" flipV="1">
            <a:off x="8077200" y="1188720"/>
            <a:ext cx="609600" cy="1905000"/>
          </a:xfrm>
          <a:prstGeom prst="straightConnector1">
            <a:avLst/>
          </a:prstGeom>
          <a:ln w="3810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8061960" y="3124200"/>
            <a:ext cx="624840" cy="0"/>
          </a:xfrm>
          <a:prstGeom prst="straightConnector1">
            <a:avLst/>
          </a:prstGeom>
          <a:ln>
            <a:solidFill>
              <a:srgbClr val="0000FF"/>
            </a:solidFill>
            <a:prstDash val="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8077200" y="1219200"/>
            <a:ext cx="0" cy="1905000"/>
          </a:xfrm>
          <a:prstGeom prst="straightConnector1">
            <a:avLst/>
          </a:prstGeom>
          <a:ln>
            <a:solidFill>
              <a:srgbClr val="0000FF"/>
            </a:solidFill>
            <a:prstDash val="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 Box 9"/>
          <p:cNvSpPr txBox="1">
            <a:spLocks noChangeArrowheads="1"/>
          </p:cNvSpPr>
          <p:nvPr/>
        </p:nvSpPr>
        <p:spPr bwMode="auto">
          <a:xfrm>
            <a:off x="457200" y="1066800"/>
            <a:ext cx="59436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Times New Roman"/>
                <a:cs typeface="Times New Roman"/>
              </a:rPr>
              <a:t>The current of the lake is flowing in the direction of </a:t>
            </a:r>
            <a:endParaRPr lang="en-US" dirty="0">
              <a:latin typeface="Times New Roman"/>
              <a:cs typeface="Times New Roman"/>
            </a:endParaRPr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6435004"/>
              </p:ext>
            </p:extLst>
          </p:nvPr>
        </p:nvGraphicFramePr>
        <p:xfrm>
          <a:off x="2605881" y="1947863"/>
          <a:ext cx="1646238" cy="642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821" name="Equation" r:id="rId7" imgW="685800" imgH="266700" progId="Equation.DSMT4">
                  <p:embed/>
                </p:oleObj>
              </mc:Choice>
              <mc:Fallback>
                <p:oleObj name="Equation" r:id="rId7" imgW="685800" imgH="2667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605881" y="1947863"/>
                        <a:ext cx="1646238" cy="6429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 Box 9"/>
          <p:cNvSpPr txBox="1">
            <a:spLocks noChangeArrowheads="1"/>
          </p:cNvSpPr>
          <p:nvPr/>
        </p:nvSpPr>
        <p:spPr bwMode="auto">
          <a:xfrm>
            <a:off x="457200" y="3886200"/>
            <a:ext cx="52578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Times New Roman"/>
                <a:cs typeface="Times New Roman"/>
              </a:rPr>
              <a:t>In other words find the resultant vector</a:t>
            </a:r>
            <a:endParaRPr lang="en-US" dirty="0">
              <a:latin typeface="Times New Roman"/>
              <a:cs typeface="Times New Roman"/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6477000" y="1219200"/>
            <a:ext cx="1600200" cy="4800600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7391400" y="60198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  <a:latin typeface="Times New Roman"/>
                <a:cs typeface="Times New Roman"/>
              </a:rPr>
              <a:t>3</a:t>
            </a:r>
            <a:endParaRPr lang="en-US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305800" y="44958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  <a:latin typeface="Times New Roman"/>
                <a:cs typeface="Times New Roman"/>
              </a:rPr>
              <a:t>4</a:t>
            </a:r>
            <a:endParaRPr lang="en-US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830110"/>
              </p:ext>
            </p:extLst>
          </p:nvPr>
        </p:nvGraphicFramePr>
        <p:xfrm>
          <a:off x="7543800" y="3886200"/>
          <a:ext cx="306387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822" name="Equation" r:id="rId9" imgW="127000" imgH="165100" progId="Equation.DSMT4">
                  <p:embed/>
                </p:oleObj>
              </mc:Choice>
              <mc:Fallback>
                <p:oleObj name="Equation" r:id="rId9" imgW="1270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543800" y="3886200"/>
                        <a:ext cx="306387" cy="396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9842087"/>
              </p:ext>
            </p:extLst>
          </p:nvPr>
        </p:nvGraphicFramePr>
        <p:xfrm>
          <a:off x="8458200" y="1905000"/>
          <a:ext cx="365125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823" name="Equation" r:id="rId11" imgW="152400" imgH="165100" progId="Equation.DSMT4">
                  <p:embed/>
                </p:oleObj>
              </mc:Choice>
              <mc:Fallback>
                <p:oleObj name="Equation" r:id="rId11" imgW="1524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8458200" y="1905000"/>
                        <a:ext cx="365125" cy="396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Text Box 9"/>
          <p:cNvSpPr txBox="1">
            <a:spLocks noChangeArrowheads="1"/>
          </p:cNvSpPr>
          <p:nvPr/>
        </p:nvSpPr>
        <p:spPr bwMode="auto">
          <a:xfrm>
            <a:off x="533400" y="2819400"/>
            <a:ext cx="35814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Times New Roman"/>
                <a:cs typeface="Times New Roman"/>
              </a:rPr>
              <a:t>How will the current affect the direction of their boat?</a:t>
            </a:r>
            <a:endParaRPr lang="en-US" dirty="0">
              <a:latin typeface="Times New Roman"/>
              <a:cs typeface="Times New Roman"/>
            </a:endParaRPr>
          </a:p>
        </p:txBody>
      </p:sp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2417695"/>
              </p:ext>
            </p:extLst>
          </p:nvPr>
        </p:nvGraphicFramePr>
        <p:xfrm>
          <a:off x="6934200" y="3352800"/>
          <a:ext cx="307975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824" name="Equation" r:id="rId13" imgW="127000" imgH="165100" progId="Equation.DSMT4">
                  <p:embed/>
                </p:oleObj>
              </mc:Choice>
              <mc:Fallback>
                <p:oleObj name="Equation" r:id="rId13" imgW="1270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934200" y="3352800"/>
                        <a:ext cx="307975" cy="403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9019394"/>
              </p:ext>
            </p:extLst>
          </p:nvPr>
        </p:nvGraphicFramePr>
        <p:xfrm>
          <a:off x="2057400" y="1426464"/>
          <a:ext cx="366712" cy="398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825" name="Equation" r:id="rId15" imgW="152400" imgH="165100" progId="Equation.DSMT4">
                  <p:embed/>
                </p:oleObj>
              </mc:Choice>
              <mc:Fallback>
                <p:oleObj name="Equation" r:id="rId15" imgW="1524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2057400" y="1426464"/>
                        <a:ext cx="366712" cy="398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00448296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2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7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8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3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8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5" dur="80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6" dur="80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80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7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8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400"/>
                            </p:stCondLst>
                            <p:childTnLst>
                              <p:par>
                                <p:cTn id="9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6" grpId="0"/>
      <p:bldP spid="18" grpId="0"/>
      <p:bldP spid="25" grpId="0"/>
      <p:bldP spid="26" grpId="0"/>
      <p:bldP spid="2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 Box 9"/>
          <p:cNvSpPr txBox="1">
            <a:spLocks noChangeArrowheads="1"/>
          </p:cNvSpPr>
          <p:nvPr/>
        </p:nvSpPr>
        <p:spPr bwMode="auto">
          <a:xfrm>
            <a:off x="381000" y="5867400"/>
            <a:ext cx="57912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latin typeface="Times New Roman"/>
                <a:cs typeface="Times New Roman"/>
              </a:rPr>
              <a:t>Assuming units of miles per hour, how fast are they going after the current affects them</a:t>
            </a:r>
            <a:r>
              <a:rPr lang="en-US" dirty="0" smtClean="0">
                <a:latin typeface="Times New Roman"/>
                <a:cs typeface="Times New Roman"/>
              </a:rPr>
              <a:t>?</a:t>
            </a:r>
            <a:endParaRPr lang="en-US" dirty="0">
              <a:latin typeface="Times New Roman"/>
              <a:cs typeface="Times New Roman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1224075"/>
              </p:ext>
            </p:extLst>
          </p:nvPr>
        </p:nvGraphicFramePr>
        <p:xfrm>
          <a:off x="4686300" y="3225800"/>
          <a:ext cx="1270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134" name="Equation" r:id="rId3" imgW="127000" imgH="190500" progId="Equation.DSMT4">
                  <p:embed/>
                </p:oleObj>
              </mc:Choice>
              <mc:Fallback>
                <p:oleObj name="Equation" r:id="rId3" imgW="1270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86300" y="3225800"/>
                        <a:ext cx="127000" cy="190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457200" y="228600"/>
            <a:ext cx="85344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Times New Roman"/>
                <a:cs typeface="Times New Roman"/>
              </a:rPr>
              <a:t>Now let’s assume that this vector represents Mike May, Donovan Jones, and Mac Gates rowing a boat across Lake Merced at 5 mph.  </a:t>
            </a:r>
            <a:endParaRPr lang="en-US" dirty="0">
              <a:latin typeface="Times New Roman"/>
              <a:cs typeface="Times New Roman"/>
            </a:endParaRPr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4562571"/>
              </p:ext>
            </p:extLst>
          </p:nvPr>
        </p:nvGraphicFramePr>
        <p:xfrm>
          <a:off x="457200" y="4572000"/>
          <a:ext cx="1738312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135" name="Equation" r:id="rId5" imgW="723900" imgH="165100" progId="Equation.DSMT4">
                  <p:embed/>
                </p:oleObj>
              </mc:Choice>
              <mc:Fallback>
                <p:oleObj name="Equation" r:id="rId5" imgW="7239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57200" y="4572000"/>
                        <a:ext cx="1738312" cy="396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4547342"/>
              </p:ext>
            </p:extLst>
          </p:nvPr>
        </p:nvGraphicFramePr>
        <p:xfrm>
          <a:off x="2133599" y="4486338"/>
          <a:ext cx="2442319" cy="6492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136" name="Equation" r:id="rId7" imgW="1003300" imgH="266700" progId="Equation.DSMT4">
                  <p:embed/>
                </p:oleObj>
              </mc:Choice>
              <mc:Fallback>
                <p:oleObj name="Equation" r:id="rId7" imgW="1003300" imgH="2667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133599" y="4486338"/>
                        <a:ext cx="2442319" cy="6492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5938480"/>
              </p:ext>
            </p:extLst>
          </p:nvPr>
        </p:nvGraphicFramePr>
        <p:xfrm>
          <a:off x="730250" y="5141912"/>
          <a:ext cx="1174750" cy="649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137" name="Equation" r:id="rId9" imgW="482600" imgH="266700" progId="Equation.DSMT4">
                  <p:embed/>
                </p:oleObj>
              </mc:Choice>
              <mc:Fallback>
                <p:oleObj name="Equation" r:id="rId9" imgW="482600" imgH="2667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30250" y="5141912"/>
                        <a:ext cx="1174750" cy="6492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4" name="Straight Arrow Connector 23"/>
          <p:cNvCxnSpPr/>
          <p:nvPr/>
        </p:nvCxnSpPr>
        <p:spPr>
          <a:xfrm flipV="1">
            <a:off x="6477000" y="1219200"/>
            <a:ext cx="1600200" cy="4800600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6477000" y="6019800"/>
            <a:ext cx="1600200" cy="0"/>
          </a:xfrm>
          <a:prstGeom prst="straightConnector1">
            <a:avLst/>
          </a:prstGeom>
          <a:ln w="38100" cmpd="sng">
            <a:solidFill>
              <a:srgbClr val="FF0000"/>
            </a:solidFill>
            <a:prstDash val="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8077200" y="1219200"/>
            <a:ext cx="0" cy="4800600"/>
          </a:xfrm>
          <a:prstGeom prst="straightConnector1">
            <a:avLst/>
          </a:prstGeom>
          <a:ln w="38100" cmpd="sng">
            <a:solidFill>
              <a:srgbClr val="FF0000"/>
            </a:solidFill>
            <a:prstDash val="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 Box 9"/>
          <p:cNvSpPr txBox="1">
            <a:spLocks noChangeArrowheads="1"/>
          </p:cNvSpPr>
          <p:nvPr/>
        </p:nvSpPr>
        <p:spPr bwMode="auto">
          <a:xfrm>
            <a:off x="457200" y="1066800"/>
            <a:ext cx="59436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Times New Roman"/>
                <a:cs typeface="Times New Roman"/>
              </a:rPr>
              <a:t>The current of the lake is flowing in the direction of </a:t>
            </a:r>
            <a:endParaRPr lang="en-US" dirty="0">
              <a:latin typeface="Times New Roman"/>
              <a:cs typeface="Times New Roman"/>
            </a:endParaRPr>
          </a:p>
        </p:txBody>
      </p:sp>
      <p:graphicFrame>
        <p:nvGraphicFramePr>
          <p:cNvPr id="43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841988"/>
              </p:ext>
            </p:extLst>
          </p:nvPr>
        </p:nvGraphicFramePr>
        <p:xfrm>
          <a:off x="6934200" y="3352800"/>
          <a:ext cx="307975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138" name="Equation" r:id="rId11" imgW="127000" imgH="165100" progId="Equation.DSMT4">
                  <p:embed/>
                </p:oleObj>
              </mc:Choice>
              <mc:Fallback>
                <p:oleObj name="Equation" r:id="rId11" imgW="1270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934200" y="3352800"/>
                        <a:ext cx="307975" cy="403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099381"/>
              </p:ext>
            </p:extLst>
          </p:nvPr>
        </p:nvGraphicFramePr>
        <p:xfrm>
          <a:off x="609600" y="1949450"/>
          <a:ext cx="1403350" cy="64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139" name="Equation" r:id="rId13" imgW="584200" imgH="266700" progId="Equation.DSMT4">
                  <p:embed/>
                </p:oleObj>
              </mc:Choice>
              <mc:Fallback>
                <p:oleObj name="Equation" r:id="rId13" imgW="584200" imgH="2667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09600" y="1949450"/>
                        <a:ext cx="1403350" cy="641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4846733"/>
              </p:ext>
            </p:extLst>
          </p:nvPr>
        </p:nvGraphicFramePr>
        <p:xfrm>
          <a:off x="2605881" y="1947863"/>
          <a:ext cx="1646238" cy="642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140" name="Equation" r:id="rId15" imgW="685800" imgH="266700" progId="Equation.DSMT4">
                  <p:embed/>
                </p:oleObj>
              </mc:Choice>
              <mc:Fallback>
                <p:oleObj name="Equation" r:id="rId15" imgW="685800" imgH="2667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2605881" y="1947863"/>
                        <a:ext cx="1646238" cy="6429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Box 9"/>
          <p:cNvSpPr txBox="1">
            <a:spLocks noChangeArrowheads="1"/>
          </p:cNvSpPr>
          <p:nvPr/>
        </p:nvSpPr>
        <p:spPr bwMode="auto">
          <a:xfrm>
            <a:off x="457200" y="3886200"/>
            <a:ext cx="52578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Times New Roman"/>
                <a:cs typeface="Times New Roman"/>
              </a:rPr>
              <a:t>In other words find the resultant vector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28" name="Text Box 9"/>
          <p:cNvSpPr txBox="1">
            <a:spLocks noChangeArrowheads="1"/>
          </p:cNvSpPr>
          <p:nvPr/>
        </p:nvSpPr>
        <p:spPr bwMode="auto">
          <a:xfrm>
            <a:off x="533400" y="2819400"/>
            <a:ext cx="35814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Times New Roman"/>
                <a:cs typeface="Times New Roman"/>
              </a:rPr>
              <a:t>How will the current affect the direction of their boat?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162800" y="6019800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+mn-lt"/>
              </a:rPr>
              <a:t>2</a:t>
            </a:r>
            <a:endParaRPr lang="en-US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128000" y="3655367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+mn-lt"/>
              </a:rPr>
              <a:t>6</a:t>
            </a:r>
            <a:endParaRPr lang="en-US" dirty="0">
              <a:solidFill>
                <a:srgbClr val="FF0000"/>
              </a:solidFill>
              <a:latin typeface="+mn-lt"/>
            </a:endParaRPr>
          </a:p>
        </p:txBody>
      </p:sp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3574028"/>
              </p:ext>
            </p:extLst>
          </p:nvPr>
        </p:nvGraphicFramePr>
        <p:xfrm>
          <a:off x="2057400" y="1426464"/>
          <a:ext cx="366712" cy="398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141" name="Equation" r:id="rId17" imgW="152400" imgH="165100" progId="Equation.DSMT4">
                  <p:embed/>
                </p:oleObj>
              </mc:Choice>
              <mc:Fallback>
                <p:oleObj name="Equation" r:id="rId17" imgW="1524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2057400" y="1426464"/>
                        <a:ext cx="366712" cy="398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03191980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  <p:bldP spid="2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 Box 9"/>
          <p:cNvSpPr txBox="1">
            <a:spLocks noChangeArrowheads="1"/>
          </p:cNvSpPr>
          <p:nvPr/>
        </p:nvSpPr>
        <p:spPr bwMode="auto">
          <a:xfrm>
            <a:off x="304800" y="2667000"/>
            <a:ext cx="57912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latin typeface="Times New Roman"/>
                <a:cs typeface="Times New Roman"/>
              </a:rPr>
              <a:t>Assuming units of miles per hour, how fast are they going after the current affects them</a:t>
            </a:r>
            <a:r>
              <a:rPr lang="en-US" dirty="0" smtClean="0">
                <a:latin typeface="Times New Roman"/>
                <a:cs typeface="Times New Roman"/>
              </a:rPr>
              <a:t>?</a:t>
            </a:r>
            <a:endParaRPr lang="en-US" dirty="0">
              <a:latin typeface="Times New Roman"/>
              <a:cs typeface="Times New Roman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8589935"/>
              </p:ext>
            </p:extLst>
          </p:nvPr>
        </p:nvGraphicFramePr>
        <p:xfrm>
          <a:off x="4686300" y="3225800"/>
          <a:ext cx="1270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793" name="Equation" r:id="rId3" imgW="127000" imgH="190500" progId="Equation.DSMT4">
                  <p:embed/>
                </p:oleObj>
              </mc:Choice>
              <mc:Fallback>
                <p:oleObj name="Equation" r:id="rId3" imgW="1270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86300" y="3225800"/>
                        <a:ext cx="127000" cy="190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457200" y="228600"/>
            <a:ext cx="85344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Times New Roman"/>
                <a:cs typeface="Times New Roman"/>
              </a:rPr>
              <a:t>Now let’s assume that this vector represents Mike May, Donovan Jones, and Mac Gates rowing a boat across Lake Merced at 5 mph.  </a:t>
            </a:r>
            <a:endParaRPr lang="en-US" dirty="0">
              <a:latin typeface="Times New Roman"/>
              <a:cs typeface="Times New Roman"/>
            </a:endParaRPr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6184619"/>
              </p:ext>
            </p:extLst>
          </p:nvPr>
        </p:nvGraphicFramePr>
        <p:xfrm>
          <a:off x="1612900" y="1965325"/>
          <a:ext cx="1454150" cy="65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794" name="Equation" r:id="rId5" imgW="596900" imgH="266700" progId="Equation.DSMT4">
                  <p:embed/>
                </p:oleObj>
              </mc:Choice>
              <mc:Fallback>
                <p:oleObj name="Equation" r:id="rId5" imgW="596900" imgH="2667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12900" y="1965325"/>
                        <a:ext cx="1454150" cy="650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4" name="Straight Arrow Connector 23"/>
          <p:cNvCxnSpPr/>
          <p:nvPr/>
        </p:nvCxnSpPr>
        <p:spPr>
          <a:xfrm flipV="1">
            <a:off x="6477000" y="1219200"/>
            <a:ext cx="1600200" cy="4800600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6477000" y="6019800"/>
            <a:ext cx="1600200" cy="0"/>
          </a:xfrm>
          <a:prstGeom prst="straightConnector1">
            <a:avLst/>
          </a:prstGeom>
          <a:ln w="38100" cmpd="sng">
            <a:solidFill>
              <a:srgbClr val="FF0000"/>
            </a:solidFill>
            <a:prstDash val="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8077200" y="1219200"/>
            <a:ext cx="0" cy="4800600"/>
          </a:xfrm>
          <a:prstGeom prst="straightConnector1">
            <a:avLst/>
          </a:prstGeom>
          <a:ln w="38100" cmpd="sng">
            <a:solidFill>
              <a:srgbClr val="FF0000"/>
            </a:solidFill>
            <a:prstDash val="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 Box 9"/>
          <p:cNvSpPr txBox="1">
            <a:spLocks noChangeArrowheads="1"/>
          </p:cNvSpPr>
          <p:nvPr/>
        </p:nvSpPr>
        <p:spPr bwMode="auto">
          <a:xfrm>
            <a:off x="457200" y="1066800"/>
            <a:ext cx="59436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Times New Roman"/>
                <a:cs typeface="Times New Roman"/>
              </a:rPr>
              <a:t>The current of the lake is flowing in the direction of </a:t>
            </a:r>
            <a:endParaRPr lang="en-US" dirty="0">
              <a:latin typeface="Times New Roman"/>
              <a:cs typeface="Times New Roman"/>
            </a:endParaRPr>
          </a:p>
        </p:txBody>
      </p:sp>
      <p:graphicFrame>
        <p:nvGraphicFramePr>
          <p:cNvPr id="43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3884342"/>
              </p:ext>
            </p:extLst>
          </p:nvPr>
        </p:nvGraphicFramePr>
        <p:xfrm>
          <a:off x="6934200" y="3352800"/>
          <a:ext cx="307975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795" name="Equation" r:id="rId7" imgW="127000" imgH="165100" progId="Equation.DSMT4">
                  <p:embed/>
                </p:oleObj>
              </mc:Choice>
              <mc:Fallback>
                <p:oleObj name="Equation" r:id="rId7" imgW="1270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934200" y="3352800"/>
                        <a:ext cx="307975" cy="403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162800" y="6019800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+mn-lt"/>
              </a:rPr>
              <a:t>2</a:t>
            </a:r>
            <a:endParaRPr lang="en-US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128000" y="3655367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+mn-lt"/>
              </a:rPr>
              <a:t>6</a:t>
            </a:r>
            <a:endParaRPr lang="en-US" dirty="0">
              <a:solidFill>
                <a:srgbClr val="FF0000"/>
              </a:solidFill>
              <a:latin typeface="+mn-lt"/>
            </a:endParaRPr>
          </a:p>
        </p:txBody>
      </p:sp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2186265"/>
              </p:ext>
            </p:extLst>
          </p:nvPr>
        </p:nvGraphicFramePr>
        <p:xfrm>
          <a:off x="425450" y="4511675"/>
          <a:ext cx="2073275" cy="74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796" name="Equation" r:id="rId9" imgW="850900" imgH="304800" progId="Equation.DSMT4">
                  <p:embed/>
                </p:oleObj>
              </mc:Choice>
              <mc:Fallback>
                <p:oleObj name="Equation" r:id="rId9" imgW="850900" imgH="304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25450" y="4511675"/>
                        <a:ext cx="2073275" cy="742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 Box 9"/>
          <p:cNvSpPr txBox="1">
            <a:spLocks noChangeArrowheads="1"/>
          </p:cNvSpPr>
          <p:nvPr/>
        </p:nvSpPr>
        <p:spPr bwMode="auto">
          <a:xfrm>
            <a:off x="304800" y="3606800"/>
            <a:ext cx="57912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Times New Roman"/>
                <a:cs typeface="Times New Roman"/>
              </a:rPr>
              <a:t>In other words, what is the magnitude of the new vector?</a:t>
            </a:r>
            <a:endParaRPr lang="en-US" dirty="0">
              <a:latin typeface="Times New Roman"/>
              <a:cs typeface="Times New Roman"/>
            </a:endParaRPr>
          </a:p>
        </p:txBody>
      </p:sp>
      <p:graphicFrame>
        <p:nvGraphicFramePr>
          <p:cNvPr id="33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8614135"/>
              </p:ext>
            </p:extLst>
          </p:nvPr>
        </p:nvGraphicFramePr>
        <p:xfrm>
          <a:off x="434975" y="5307013"/>
          <a:ext cx="2444750" cy="712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797" name="Equation" r:id="rId11" imgW="1003300" imgH="292100" progId="Equation.DSMT4">
                  <p:embed/>
                </p:oleObj>
              </mc:Choice>
              <mc:Fallback>
                <p:oleObj name="Equation" r:id="rId11" imgW="1003300" imgH="292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34975" y="5307013"/>
                        <a:ext cx="2444750" cy="712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TextBox 33"/>
          <p:cNvSpPr txBox="1"/>
          <p:nvPr/>
        </p:nvSpPr>
        <p:spPr>
          <a:xfrm>
            <a:off x="2819400" y="5440680"/>
            <a:ext cx="78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+mn-lt"/>
              </a:rPr>
              <a:t>mph</a:t>
            </a:r>
            <a:endParaRPr lang="en-US" dirty="0">
              <a:solidFill>
                <a:srgbClr val="FF0000"/>
              </a:solidFill>
              <a:latin typeface="+mn-lt"/>
            </a:endParaRPr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3574028"/>
              </p:ext>
            </p:extLst>
          </p:nvPr>
        </p:nvGraphicFramePr>
        <p:xfrm>
          <a:off x="2057400" y="1426464"/>
          <a:ext cx="366712" cy="398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798" name="Equation" r:id="rId13" imgW="152400" imgH="165100" progId="Equation.DSMT4">
                  <p:embed/>
                </p:oleObj>
              </mc:Choice>
              <mc:Fallback>
                <p:oleObj name="Equation" r:id="rId13" imgW="1524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057400" y="1426464"/>
                        <a:ext cx="366712" cy="398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98373927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7076877"/>
              </p:ext>
            </p:extLst>
          </p:nvPr>
        </p:nvGraphicFramePr>
        <p:xfrm>
          <a:off x="4686300" y="3225800"/>
          <a:ext cx="1270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091" name="Equation" r:id="rId3" imgW="127000" imgH="190500" progId="Equation.DSMT4">
                  <p:embed/>
                </p:oleObj>
              </mc:Choice>
              <mc:Fallback>
                <p:oleObj name="Equation" r:id="rId3" imgW="1270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86300" y="3225800"/>
                        <a:ext cx="127000" cy="190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457200" y="228600"/>
            <a:ext cx="85344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Times New Roman"/>
                <a:cs typeface="Times New Roman"/>
              </a:rPr>
              <a:t>Now let’s assume that this vector represents Mike May, Donovan Jones, and Mac Gates rowing a boat across Lake Merced at 5 mph.  </a:t>
            </a:r>
            <a:endParaRPr lang="en-US" dirty="0">
              <a:latin typeface="Times New Roman"/>
              <a:cs typeface="Times New Roman"/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6477000" y="1219200"/>
            <a:ext cx="1600200" cy="4800600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6477000" y="6019800"/>
            <a:ext cx="1600200" cy="0"/>
          </a:xfrm>
          <a:prstGeom prst="straightConnector1">
            <a:avLst/>
          </a:prstGeom>
          <a:ln w="38100" cmpd="sng">
            <a:solidFill>
              <a:srgbClr val="FF0000"/>
            </a:solidFill>
            <a:prstDash val="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8077200" y="1219200"/>
            <a:ext cx="0" cy="4800600"/>
          </a:xfrm>
          <a:prstGeom prst="straightConnector1">
            <a:avLst/>
          </a:prstGeom>
          <a:ln w="38100" cmpd="sng">
            <a:solidFill>
              <a:srgbClr val="FF0000"/>
            </a:solidFill>
            <a:prstDash val="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6477000" y="1600200"/>
            <a:ext cx="0" cy="4419600"/>
          </a:xfrm>
          <a:prstGeom prst="straightConnector1">
            <a:avLst/>
          </a:prstGeom>
          <a:ln w="1905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8112720"/>
              </p:ext>
            </p:extLst>
          </p:nvPr>
        </p:nvGraphicFramePr>
        <p:xfrm>
          <a:off x="5791200" y="1766252"/>
          <a:ext cx="560558" cy="3673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092" name="Equation" r:id="rId5" imgW="292100" imgH="190500" progId="Equation.DSMT4">
                  <p:embed/>
                </p:oleObj>
              </mc:Choice>
              <mc:Fallback>
                <p:oleObj name="Equation" r:id="rId5" imgW="2921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791200" y="1766252"/>
                        <a:ext cx="560558" cy="3673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Arc 29"/>
          <p:cNvSpPr/>
          <p:nvPr/>
        </p:nvSpPr>
        <p:spPr>
          <a:xfrm rot="18017956">
            <a:off x="6315891" y="5231316"/>
            <a:ext cx="533400" cy="630936"/>
          </a:xfrm>
          <a:prstGeom prst="arc">
            <a:avLst>
              <a:gd name="adj1" fmla="val 18563331"/>
              <a:gd name="adj2" fmla="val 21233473"/>
            </a:avLst>
          </a:prstGeom>
          <a:ln w="38100" cmpd="sng">
            <a:solidFill>
              <a:srgbClr val="FF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6477000" y="1219200"/>
            <a:ext cx="1600200" cy="0"/>
          </a:xfrm>
          <a:prstGeom prst="straightConnector1">
            <a:avLst/>
          </a:prstGeom>
          <a:ln w="38100" cmpd="sng">
            <a:solidFill>
              <a:srgbClr val="FF0000"/>
            </a:solidFill>
            <a:prstDash val="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V="1">
            <a:off x="6477000" y="1219200"/>
            <a:ext cx="0" cy="4800600"/>
          </a:xfrm>
          <a:prstGeom prst="straightConnector1">
            <a:avLst/>
          </a:prstGeom>
          <a:ln w="38100" cmpd="sng">
            <a:solidFill>
              <a:srgbClr val="FF0000"/>
            </a:solidFill>
            <a:prstDash val="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1333650"/>
              </p:ext>
            </p:extLst>
          </p:nvPr>
        </p:nvGraphicFramePr>
        <p:xfrm>
          <a:off x="6477000" y="4749800"/>
          <a:ext cx="309562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093" name="Equation" r:id="rId7" imgW="126720" imgH="177480" progId="Equation.DSMT4">
                  <p:embed/>
                </p:oleObj>
              </mc:Choice>
              <mc:Fallback>
                <p:oleObj name="Equation" r:id="rId7" imgW="1267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477000" y="4749800"/>
                        <a:ext cx="309562" cy="431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Text Box 9"/>
          <p:cNvSpPr txBox="1">
            <a:spLocks noChangeArrowheads="1"/>
          </p:cNvSpPr>
          <p:nvPr/>
        </p:nvSpPr>
        <p:spPr bwMode="auto">
          <a:xfrm>
            <a:off x="457200" y="1066800"/>
            <a:ext cx="59436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Times New Roman"/>
                <a:cs typeface="Times New Roman"/>
              </a:rPr>
              <a:t>The current of the lake is flowing in the direction of </a:t>
            </a:r>
            <a:endParaRPr lang="en-US" dirty="0">
              <a:latin typeface="Times New Roman"/>
              <a:cs typeface="Times New Roman"/>
            </a:endParaRPr>
          </a:p>
        </p:txBody>
      </p:sp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5325903"/>
              </p:ext>
            </p:extLst>
          </p:nvPr>
        </p:nvGraphicFramePr>
        <p:xfrm>
          <a:off x="2057400" y="1426464"/>
          <a:ext cx="366712" cy="398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094" name="Equation" r:id="rId9" imgW="152400" imgH="165100" progId="Equation.DSMT4">
                  <p:embed/>
                </p:oleObj>
              </mc:Choice>
              <mc:Fallback>
                <p:oleObj name="Equation" r:id="rId9" imgW="1524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057400" y="1426464"/>
                        <a:ext cx="366712" cy="398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" name="Text Box 9"/>
          <p:cNvSpPr txBox="1">
            <a:spLocks noChangeArrowheads="1"/>
          </p:cNvSpPr>
          <p:nvPr/>
        </p:nvSpPr>
        <p:spPr bwMode="auto">
          <a:xfrm>
            <a:off x="457200" y="2049840"/>
            <a:ext cx="51054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Times New Roman"/>
                <a:cs typeface="Times New Roman"/>
              </a:rPr>
              <a:t>How many degrees east of north are they now moving?</a:t>
            </a:r>
            <a:endParaRPr lang="en-US" dirty="0">
              <a:latin typeface="Times New Roman"/>
              <a:cs typeface="Times New Roman"/>
            </a:endParaRPr>
          </a:p>
        </p:txBody>
      </p:sp>
      <p:graphicFrame>
        <p:nvGraphicFramePr>
          <p:cNvPr id="44" name="Object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0298567"/>
              </p:ext>
            </p:extLst>
          </p:nvPr>
        </p:nvGraphicFramePr>
        <p:xfrm>
          <a:off x="471488" y="3810000"/>
          <a:ext cx="3467100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095" name="Equation" r:id="rId11" imgW="1396800" imgH="431640" progId="Equation.DSMT4">
                  <p:embed/>
                </p:oleObj>
              </mc:Choice>
              <mc:Fallback>
                <p:oleObj name="Equation" r:id="rId11" imgW="139680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488" y="3810000"/>
                        <a:ext cx="3467100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Text Box 9"/>
          <p:cNvSpPr txBox="1">
            <a:spLocks noChangeArrowheads="1"/>
          </p:cNvSpPr>
          <p:nvPr/>
        </p:nvSpPr>
        <p:spPr bwMode="auto">
          <a:xfrm>
            <a:off x="457200" y="2904174"/>
            <a:ext cx="51054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Times New Roman"/>
                <a:cs typeface="Times New Roman"/>
              </a:rPr>
              <a:t>In other words what is the value of this angle?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162800" y="6019800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+mn-lt"/>
              </a:rPr>
              <a:t>2</a:t>
            </a:r>
            <a:endParaRPr lang="en-US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8128000" y="3655367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+mn-lt"/>
              </a:rPr>
              <a:t>6</a:t>
            </a:r>
            <a:endParaRPr lang="en-US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124700" y="1251465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+mn-lt"/>
              </a:rPr>
              <a:t>2</a:t>
            </a:r>
            <a:endParaRPr lang="en-US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477000" y="2858007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+mn-lt"/>
              </a:rPr>
              <a:t>6</a:t>
            </a:r>
            <a:endParaRPr lang="en-US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42506870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6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60"/>
                            </p:stCondLst>
                            <p:childTnLst>
                              <p:par>
                                <p:cTn id="2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6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60"/>
                            </p:stCondLst>
                            <p:childTnLst>
                              <p:par>
                                <p:cTn id="3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42" grpId="0"/>
      <p:bldP spid="46" grpId="0"/>
      <p:bldP spid="49" grpId="0"/>
      <p:bldP spid="5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2|2.9|3|15.1|2.2|11.9|3.1|3.2|6.2|1.5|7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4|18.2|9.2|3|6.2|3.7|6.4|2.3|18.7|1.7|2.7"/>
</p:tagLst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3059</TotalTime>
  <Words>608</Words>
  <Application>Microsoft Macintosh PowerPoint</Application>
  <PresentationFormat>On-screen Show (4:3)</PresentationFormat>
  <Paragraphs>83</Paragraphs>
  <Slides>11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Default Design</vt:lpstr>
      <vt:lpstr>Equation</vt:lpstr>
      <vt:lpstr>MathType 6.0 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Hanford High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Calculus 10.2</dc:title>
  <dc:subject>Vectors in the Plane</dc:subject>
  <dc:creator>Brian Murphy</dc:creator>
  <dc:description>was called 'vectors'</dc:description>
  <cp:lastModifiedBy>Saint Ignatius</cp:lastModifiedBy>
  <cp:revision>352</cp:revision>
  <dcterms:created xsi:type="dcterms:W3CDTF">2011-10-19T19:19:43Z</dcterms:created>
  <dcterms:modified xsi:type="dcterms:W3CDTF">2016-02-18T23:14:12Z</dcterms:modified>
</cp:coreProperties>
</file>