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embeddings/oleObject1.bin" ContentType="application/vnd.openxmlformats-officedocument.oleObject"/>
  <Override PartName="/ppt/tags/tag3.xml" ContentType="application/vnd.openxmlformats-officedocument.presentationml.tags+xml"/>
  <Override PartName="/ppt/embeddings/oleObject2.bin" ContentType="application/vnd.openxmlformats-officedocument.oleObject"/>
  <Override PartName="/ppt/tags/tag4.xml" ContentType="application/vnd.openxmlformats-officedocument.presentationml.tags+xml"/>
  <Override PartName="/ppt/embeddings/oleObject3.bin" ContentType="application/vnd.openxmlformats-officedocument.oleObject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tags/tag6.xml" ContentType="application/vnd.openxmlformats-officedocument.presentationml.tags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tags/tag7.xml" ContentType="application/vnd.openxmlformats-officedocument.presentationml.tags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tags/tag8.xml" ContentType="application/vnd.openxmlformats-officedocument.presentationml.tags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0" r:id="rId2"/>
    <p:sldId id="283" r:id="rId3"/>
    <p:sldId id="292" r:id="rId4"/>
    <p:sldId id="293" r:id="rId5"/>
    <p:sldId id="289" r:id="rId6"/>
    <p:sldId id="294" r:id="rId7"/>
    <p:sldId id="295" r:id="rId8"/>
    <p:sldId id="297" r:id="rId9"/>
    <p:sldId id="296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260DBD"/>
    <a:srgbClr val="2C69B2"/>
    <a:srgbClr val="225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56" y="-6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41.emf"/><Relationship Id="rId7" Type="http://schemas.openxmlformats.org/officeDocument/2006/relationships/image" Target="../media/image42.emf"/><Relationship Id="rId8" Type="http://schemas.openxmlformats.org/officeDocument/2006/relationships/image" Target="../media/image43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BFE76-5AB7-8F40-8789-92859468B563}" type="datetimeFigureOut">
              <a:rPr lang="en-US" smtClean="0"/>
              <a:t>4/28/17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A8ACD-B4BC-4C4D-9449-17874804E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27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Left off here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A8ACD-B4BC-4C4D-9449-17874804E1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4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C6F2A-8F2A-4EDE-9E80-6B69E8DD28CD}" type="datetimeFigureOut">
              <a:rPr lang="en-US" smtClean="0"/>
              <a:pPr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1D272-121A-4761-A391-DC0365E859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oleObject" Target="../embeddings/oleObject1.bin"/><Relationship Id="rId9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4.png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oleObject" Target="../embeddings/oleObject4.bin"/><Relationship Id="rId9" Type="http://schemas.openxmlformats.org/officeDocument/2006/relationships/image" Target="../media/image4.emf"/><Relationship Id="rId1" Type="http://schemas.openxmlformats.org/officeDocument/2006/relationships/vmlDrawing" Target="../drawings/vmlDrawing4.vml"/><Relationship Id="rId2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emf"/><Relationship Id="rId20" Type="http://schemas.openxmlformats.org/officeDocument/2006/relationships/image" Target="../media/image19.emf"/><Relationship Id="rId21" Type="http://schemas.openxmlformats.org/officeDocument/2006/relationships/oleObject" Target="../embeddings/oleObject10.bin"/><Relationship Id="rId22" Type="http://schemas.openxmlformats.org/officeDocument/2006/relationships/image" Target="../media/image20.emf"/><Relationship Id="rId23" Type="http://schemas.openxmlformats.org/officeDocument/2006/relationships/oleObject" Target="../embeddings/oleObject11.bin"/><Relationship Id="rId24" Type="http://schemas.openxmlformats.org/officeDocument/2006/relationships/image" Target="../media/image21.emf"/><Relationship Id="rId25" Type="http://schemas.openxmlformats.org/officeDocument/2006/relationships/oleObject" Target="../embeddings/oleObject12.bin"/><Relationship Id="rId26" Type="http://schemas.openxmlformats.org/officeDocument/2006/relationships/image" Target="../media/image22.emf"/><Relationship Id="rId10" Type="http://schemas.openxmlformats.org/officeDocument/2006/relationships/image" Target="../media/image27.emf"/><Relationship Id="rId11" Type="http://schemas.openxmlformats.org/officeDocument/2006/relationships/image" Target="../media/image28.emf"/><Relationship Id="rId12" Type="http://schemas.openxmlformats.org/officeDocument/2006/relationships/image" Target="../media/image29.emf"/><Relationship Id="rId13" Type="http://schemas.openxmlformats.org/officeDocument/2006/relationships/oleObject" Target="../embeddings/oleObject6.bin"/><Relationship Id="rId14" Type="http://schemas.openxmlformats.org/officeDocument/2006/relationships/image" Target="../media/image16.emf"/><Relationship Id="rId15" Type="http://schemas.openxmlformats.org/officeDocument/2006/relationships/oleObject" Target="../embeddings/oleObject7.bin"/><Relationship Id="rId16" Type="http://schemas.openxmlformats.org/officeDocument/2006/relationships/image" Target="../media/image17.emf"/><Relationship Id="rId17" Type="http://schemas.openxmlformats.org/officeDocument/2006/relationships/oleObject" Target="../embeddings/oleObject8.bin"/><Relationship Id="rId18" Type="http://schemas.openxmlformats.org/officeDocument/2006/relationships/image" Target="../media/image18.emf"/><Relationship Id="rId19" Type="http://schemas.openxmlformats.org/officeDocument/2006/relationships/oleObject" Target="../embeddings/oleObject9.bin"/><Relationship Id="rId1" Type="http://schemas.openxmlformats.org/officeDocument/2006/relationships/vmlDrawing" Target="../drawings/vmlDrawing5.vml"/><Relationship Id="rId2" Type="http://schemas.openxmlformats.org/officeDocument/2006/relationships/tags" Target="../tags/tag6.xml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Relationship Id="rId7" Type="http://schemas.openxmlformats.org/officeDocument/2006/relationships/image" Target="../media/image26.emf"/><Relationship Id="rId8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2.emf"/><Relationship Id="rId12" Type="http://schemas.openxmlformats.org/officeDocument/2006/relationships/oleObject" Target="../embeddings/oleObject16.bin"/><Relationship Id="rId13" Type="http://schemas.openxmlformats.org/officeDocument/2006/relationships/image" Target="../media/image33.emf"/><Relationship Id="rId14" Type="http://schemas.openxmlformats.org/officeDocument/2006/relationships/oleObject" Target="../embeddings/oleObject17.bin"/><Relationship Id="rId15" Type="http://schemas.openxmlformats.org/officeDocument/2006/relationships/image" Target="../media/image34.emf"/><Relationship Id="rId1" Type="http://schemas.openxmlformats.org/officeDocument/2006/relationships/vmlDrawing" Target="../drawings/vmlDrawing6.vml"/><Relationship Id="rId2" Type="http://schemas.openxmlformats.org/officeDocument/2006/relationships/tags" Target="../tags/tag7.xml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5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30.emf"/><Relationship Id="rId7" Type="http://schemas.openxmlformats.org/officeDocument/2006/relationships/image" Target="../media/image36.e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31.emf"/><Relationship Id="rId10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emf"/><Relationship Id="rId20" Type="http://schemas.openxmlformats.org/officeDocument/2006/relationships/oleObject" Target="../embeddings/oleObject22.bin"/><Relationship Id="rId21" Type="http://schemas.openxmlformats.org/officeDocument/2006/relationships/image" Target="../media/image34.emf"/><Relationship Id="rId22" Type="http://schemas.openxmlformats.org/officeDocument/2006/relationships/oleObject" Target="../embeddings/oleObject23.bin"/><Relationship Id="rId23" Type="http://schemas.openxmlformats.org/officeDocument/2006/relationships/image" Target="../media/image41.emf"/><Relationship Id="rId24" Type="http://schemas.openxmlformats.org/officeDocument/2006/relationships/oleObject" Target="../embeddings/oleObject24.bin"/><Relationship Id="rId25" Type="http://schemas.openxmlformats.org/officeDocument/2006/relationships/image" Target="../media/image42.emf"/><Relationship Id="rId26" Type="http://schemas.openxmlformats.org/officeDocument/2006/relationships/oleObject" Target="../embeddings/oleObject25.bin"/><Relationship Id="rId27" Type="http://schemas.openxmlformats.org/officeDocument/2006/relationships/image" Target="../media/image43.emf"/><Relationship Id="rId10" Type="http://schemas.openxmlformats.org/officeDocument/2006/relationships/oleObject" Target="../embeddings/oleObject18.bin"/><Relationship Id="rId11" Type="http://schemas.openxmlformats.org/officeDocument/2006/relationships/image" Target="../media/image30.emf"/><Relationship Id="rId12" Type="http://schemas.openxmlformats.org/officeDocument/2006/relationships/image" Target="../media/image36.emf"/><Relationship Id="rId13" Type="http://schemas.openxmlformats.org/officeDocument/2006/relationships/image" Target="../media/image49.emf"/><Relationship Id="rId14" Type="http://schemas.openxmlformats.org/officeDocument/2006/relationships/oleObject" Target="../embeddings/oleObject19.bin"/><Relationship Id="rId15" Type="http://schemas.openxmlformats.org/officeDocument/2006/relationships/image" Target="../media/image31.emf"/><Relationship Id="rId16" Type="http://schemas.openxmlformats.org/officeDocument/2006/relationships/oleObject" Target="../embeddings/oleObject20.bin"/><Relationship Id="rId17" Type="http://schemas.openxmlformats.org/officeDocument/2006/relationships/image" Target="../media/image32.emf"/><Relationship Id="rId18" Type="http://schemas.openxmlformats.org/officeDocument/2006/relationships/oleObject" Target="../embeddings/oleObject21.bin"/><Relationship Id="rId19" Type="http://schemas.openxmlformats.org/officeDocument/2006/relationships/image" Target="../media/image33.emf"/><Relationship Id="rId1" Type="http://schemas.openxmlformats.org/officeDocument/2006/relationships/vmlDrawing" Target="../drawings/vmlDrawing7.vml"/><Relationship Id="rId2" Type="http://schemas.openxmlformats.org/officeDocument/2006/relationships/tags" Target="../tags/tag8.xml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4.emf"/><Relationship Id="rId5" Type="http://schemas.openxmlformats.org/officeDocument/2006/relationships/image" Target="../media/image45.emf"/><Relationship Id="rId6" Type="http://schemas.openxmlformats.org/officeDocument/2006/relationships/image" Target="../media/image46.emf"/><Relationship Id="rId7" Type="http://schemas.openxmlformats.org/officeDocument/2006/relationships/image" Target="../media/image47.emf"/><Relationship Id="rId8" Type="http://schemas.openxmlformats.org/officeDocument/2006/relationships/image" Target="../media/image4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 l="44322"/>
          <a:stretch>
            <a:fillRect/>
          </a:stretch>
        </p:blipFill>
        <p:spPr bwMode="auto">
          <a:xfrm>
            <a:off x="457200" y="228600"/>
            <a:ext cx="335168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 l="44322"/>
          <a:stretch>
            <a:fillRect/>
          </a:stretch>
        </p:blipFill>
        <p:spPr bwMode="auto">
          <a:xfrm>
            <a:off x="457200" y="228600"/>
            <a:ext cx="3351694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5" cstate="print"/>
          <a:srcRect l="44304"/>
          <a:stretch>
            <a:fillRect/>
          </a:stretch>
        </p:blipFill>
        <p:spPr bwMode="auto">
          <a:xfrm>
            <a:off x="457200" y="228600"/>
            <a:ext cx="3352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1295400" y="4495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α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" y="3276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06680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terminal side of the angle here is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" y="5791200"/>
            <a:ext cx="381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Starting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from the positive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sym typeface="Symbol"/>
              </a:rPr>
              <a:t>-axis is called </a:t>
            </a:r>
            <a:r>
              <a:rPr lang="en-US" sz="2200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Standard Position</a:t>
            </a:r>
            <a:endParaRPr lang="en-US" sz="22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524000" y="5410200"/>
            <a:ext cx="76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105400" y="129540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We’ll worry about the length of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later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/>
      <p:bldP spid="20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5" cstate="print"/>
          <a:srcRect r="27848"/>
          <a:stretch>
            <a:fillRect/>
          </a:stretch>
        </p:blipFill>
        <p:spPr bwMode="auto">
          <a:xfrm>
            <a:off x="4495800" y="609600"/>
            <a:ext cx="43434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6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7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553200" y="3429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4876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3810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is called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1905000"/>
            <a:ext cx="2765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2667000"/>
            <a:ext cx="259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acute angle made between the terminal side 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3000" y="3810000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and the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-axis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19200" y="4572000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More on this later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677222"/>
              </p:ext>
            </p:extLst>
          </p:nvPr>
        </p:nvGraphicFramePr>
        <p:xfrm>
          <a:off x="8001000" y="4829908"/>
          <a:ext cx="331947" cy="30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1" name="Equation" r:id="rId8" imgW="152400" imgH="139700" progId="Equation.DSMT4">
                  <p:embed/>
                </p:oleObj>
              </mc:Choice>
              <mc:Fallback>
                <p:oleObj name="Equation" r:id="rId8" imgW="1524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001000" y="4829908"/>
                        <a:ext cx="331947" cy="30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3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3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20"/>
                            </p:stCondLst>
                            <p:childTnLst>
                              <p:par>
                                <p:cTn id="6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840"/>
                            </p:stCondLst>
                            <p:childTnLst>
                              <p:par>
                                <p:cTn id="7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noname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16" y="914400"/>
            <a:ext cx="5934583" cy="5486399"/>
          </a:xfrm>
          <a:prstGeom prst="rect">
            <a:avLst/>
          </a:prstGeom>
        </p:spPr>
      </p:pic>
      <p:pic>
        <p:nvPicPr>
          <p:cNvPr id="7" name="Picture 6" descr="2noname.em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15" y="914400"/>
            <a:ext cx="5934585" cy="548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0" y="38817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24384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3810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is called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1905000"/>
            <a:ext cx="2765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2667000"/>
            <a:ext cx="259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acute angle made between the terminal side 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3000" y="3810000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and the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-axis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459914"/>
              </p:ext>
            </p:extLst>
          </p:nvPr>
        </p:nvGraphicFramePr>
        <p:xfrm>
          <a:off x="5257800" y="1143000"/>
          <a:ext cx="331947" cy="30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6" name="Equation" r:id="rId6" imgW="152400" imgH="139700" progId="Equation.DSMT4">
                  <p:embed/>
                </p:oleObj>
              </mc:Choice>
              <mc:Fallback>
                <p:oleObj name="Equation" r:id="rId6" imgW="1524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57800" y="1143000"/>
                        <a:ext cx="331947" cy="30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714990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noname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44" y="914400"/>
            <a:ext cx="5934585" cy="5486400"/>
          </a:xfrm>
          <a:prstGeom prst="rect">
            <a:avLst/>
          </a:prstGeom>
        </p:spPr>
      </p:pic>
      <p:pic>
        <p:nvPicPr>
          <p:cNvPr id="4" name="Picture 3" descr="4noname.em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44" y="914400"/>
            <a:ext cx="5934585" cy="548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67600" y="38817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24384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3810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is called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1905000"/>
            <a:ext cx="2765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reference angle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2667000"/>
            <a:ext cx="259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The acute angle made between the terminal side 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3000" y="3810000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and the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-axis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20285"/>
              </p:ext>
            </p:extLst>
          </p:nvPr>
        </p:nvGraphicFramePr>
        <p:xfrm>
          <a:off x="5257800" y="1143000"/>
          <a:ext cx="331947" cy="30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4" name="Equation" r:id="rId6" imgW="152400" imgH="139700" progId="Equation.DSMT4">
                  <p:embed/>
                </p:oleObj>
              </mc:Choice>
              <mc:Fallback>
                <p:oleObj name="Equation" r:id="rId6" imgW="1524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57800" y="1143000"/>
                        <a:ext cx="331947" cy="30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6123985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409944" y="3851357"/>
            <a:ext cx="2402621" cy="1939843"/>
            <a:chOff x="6432693" y="3851357"/>
            <a:chExt cx="2402621" cy="1939843"/>
          </a:xfrm>
        </p:grpSpPr>
        <p:pic>
          <p:nvPicPr>
            <p:cNvPr id="19" name="Picture 18" descr="coterminal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2" t="20137" r="30325" b="49938"/>
            <a:stretch/>
          </p:blipFill>
          <p:spPr>
            <a:xfrm rot="21480000">
              <a:off x="6432693" y="3851357"/>
              <a:ext cx="2402621" cy="1869634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477000" y="4876800"/>
              <a:ext cx="18288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6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7" cstate="print"/>
          <a:srcRect r="27871"/>
          <a:stretch>
            <a:fillRect/>
          </a:stretch>
        </p:blipFill>
        <p:spPr bwMode="auto">
          <a:xfrm>
            <a:off x="4498848" y="612648"/>
            <a:ext cx="43420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otermin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2" t="35396" r="38844" b="49299"/>
          <a:stretch/>
        </p:blipFill>
        <p:spPr>
          <a:xfrm rot="21480000">
            <a:off x="6419907" y="4794209"/>
            <a:ext cx="1831745" cy="9562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53200" y="3429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1905000"/>
            <a:ext cx="339474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u="sng" dirty="0" smtClean="0">
                <a:latin typeface="Times New Roman" pitchFamily="18" charset="0"/>
                <a:cs typeface="Times New Roman" pitchFamily="18" charset="0"/>
                <a:sym typeface="Symbol"/>
              </a:rPr>
              <a:t>Co-terminal angles</a:t>
            </a:r>
            <a:endParaRPr lang="en-US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2667000"/>
            <a:ext cx="2590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Angles that have the same initial and terminal sides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352800" y="3657600"/>
            <a:ext cx="28956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580195"/>
              </p:ext>
            </p:extLst>
          </p:nvPr>
        </p:nvGraphicFramePr>
        <p:xfrm>
          <a:off x="8001000" y="4828032"/>
          <a:ext cx="331947" cy="30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34" name="Equation" r:id="rId8" imgW="152400" imgH="139700" progId="Equation.DSMT4">
                  <p:embed/>
                </p:oleObj>
              </mc:Choice>
              <mc:Fallback>
                <p:oleObj name="Equation" r:id="rId8" imgW="1524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001000" y="4828032"/>
                        <a:ext cx="331947" cy="30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19" descr="coterminal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2" t="49327" r="30325" b="23276"/>
          <a:stretch/>
        </p:blipFill>
        <p:spPr>
          <a:xfrm rot="21480000">
            <a:off x="6464808" y="5674010"/>
            <a:ext cx="2402621" cy="17117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86600" y="38862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ymbol" charset="2"/>
                <a:cs typeface="Symbol" charset="2"/>
              </a:rPr>
              <a:t>β</a:t>
            </a:r>
            <a:endParaRPr lang="en-US" sz="2400" dirty="0">
              <a:latin typeface="Symbol" charset="2"/>
              <a:cs typeface="Symbol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43000" y="4419600"/>
            <a:ext cx="25908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α and </a:t>
            </a:r>
            <a:r>
              <a:rPr lang="en-US" sz="2400" dirty="0" smtClean="0">
                <a:latin typeface="Symbol" charset="2"/>
                <a:cs typeface="Symbol" charset="2"/>
                <a:sym typeface="Symbol"/>
              </a:rPr>
              <a:t>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are examples of co-terminal angles.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" y="5791200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Co-terminal angles always differ by multiples of 360°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0754689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2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80"/>
                            </p:stCondLst>
                            <p:childTnLst>
                              <p:par>
                                <p:cTn id="4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7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1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2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24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47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Draw the given angles on the </a:t>
            </a:r>
            <a:r>
              <a:rPr lang="en-US" sz="2400" i="1" dirty="0" smtClean="0">
                <a:latin typeface="Times New Roman"/>
                <a:cs typeface="Times New Roman"/>
              </a:rPr>
              <a:t>x-y </a:t>
            </a:r>
            <a:r>
              <a:rPr lang="en-US" sz="2400" dirty="0" smtClean="0">
                <a:latin typeface="Times New Roman"/>
                <a:cs typeface="Times New Roman"/>
              </a:rPr>
              <a:t>plane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76233"/>
              </p:ext>
            </p:extLst>
          </p:nvPr>
        </p:nvGraphicFramePr>
        <p:xfrm>
          <a:off x="533400" y="990600"/>
          <a:ext cx="809866" cy="4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6" name="Equation" r:id="rId8" imgW="317500" imgH="165100" progId="Equation.DSMT4">
                  <p:embed/>
                </p:oleObj>
              </mc:Choice>
              <mc:Fallback>
                <p:oleObj name="Equation" r:id="rId8" imgW="3175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3400" y="990600"/>
                        <a:ext cx="809866" cy="42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62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62" y="44577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411046"/>
              </p:ext>
            </p:extLst>
          </p:nvPr>
        </p:nvGraphicFramePr>
        <p:xfrm>
          <a:off x="454025" y="3886200"/>
          <a:ext cx="87471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7" name="Equation" r:id="rId13" imgW="342900" imgH="165100" progId="Equation.DSMT4">
                  <p:embed/>
                </p:oleObj>
              </mc:Choice>
              <mc:Fallback>
                <p:oleObj name="Equation" r:id="rId13" imgW="342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4025" y="3886200"/>
                        <a:ext cx="874713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893921"/>
              </p:ext>
            </p:extLst>
          </p:nvPr>
        </p:nvGraphicFramePr>
        <p:xfrm>
          <a:off x="5257800" y="990600"/>
          <a:ext cx="87471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8" name="Equation" r:id="rId15" imgW="342900" imgH="165100" progId="Equation.DSMT4">
                  <p:embed/>
                </p:oleObj>
              </mc:Choice>
              <mc:Fallback>
                <p:oleObj name="Equation" r:id="rId15" imgW="342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57800" y="990600"/>
                        <a:ext cx="874713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804659"/>
              </p:ext>
            </p:extLst>
          </p:nvPr>
        </p:nvGraphicFramePr>
        <p:xfrm>
          <a:off x="5176837" y="3886200"/>
          <a:ext cx="84296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9" name="Equation" r:id="rId17" imgW="330200" imgH="165100" progId="Equation.DSMT4">
                  <p:embed/>
                </p:oleObj>
              </mc:Choice>
              <mc:Fallback>
                <p:oleObj name="Equation" r:id="rId17" imgW="330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76837" y="3886200"/>
                        <a:ext cx="842963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76400" y="990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719120"/>
              </p:ext>
            </p:extLst>
          </p:nvPr>
        </p:nvGraphicFramePr>
        <p:xfrm>
          <a:off x="3941763" y="1042988"/>
          <a:ext cx="59213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60" name="Equation" r:id="rId19" imgW="266700" imgH="165100" progId="Equation.DSMT4">
                  <p:embed/>
                </p:oleObj>
              </mc:Choice>
              <mc:Fallback>
                <p:oleObj name="Equation" r:id="rId19" imgW="266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941763" y="1042988"/>
                        <a:ext cx="592137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600200" y="3886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200112"/>
              </p:ext>
            </p:extLst>
          </p:nvPr>
        </p:nvGraphicFramePr>
        <p:xfrm>
          <a:off x="3879850" y="3938588"/>
          <a:ext cx="5635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61" name="Equation" r:id="rId21" imgW="254000" imgH="165100" progId="Equation.DSMT4">
                  <p:embed/>
                </p:oleObj>
              </mc:Choice>
              <mc:Fallback>
                <p:oleObj name="Equation" r:id="rId21" imgW="254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879850" y="3938588"/>
                        <a:ext cx="5635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172200" y="990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034894"/>
              </p:ext>
            </p:extLst>
          </p:nvPr>
        </p:nvGraphicFramePr>
        <p:xfrm>
          <a:off x="8437563" y="1042988"/>
          <a:ext cx="59213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62" name="Equation" r:id="rId23" imgW="266700" imgH="165100" progId="Equation.DSMT4">
                  <p:embed/>
                </p:oleObj>
              </mc:Choice>
              <mc:Fallback>
                <p:oleObj name="Equation" r:id="rId23" imgW="266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437563" y="1042988"/>
                        <a:ext cx="592137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172200" y="3881735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35430"/>
              </p:ext>
            </p:extLst>
          </p:nvPr>
        </p:nvGraphicFramePr>
        <p:xfrm>
          <a:off x="8535988" y="3933825"/>
          <a:ext cx="3952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63" name="Equation" r:id="rId25" imgW="177800" imgH="165100" progId="Equation.DSMT4">
                  <p:embed/>
                </p:oleObj>
              </mc:Choice>
              <mc:Fallback>
                <p:oleObj name="Equation" r:id="rId25" imgW="1778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535988" y="3933825"/>
                        <a:ext cx="395287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98713354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2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2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Draw the given angles on the </a:t>
            </a:r>
            <a:r>
              <a:rPr lang="en-US" sz="2400" i="1" dirty="0" smtClean="0">
                <a:latin typeface="Times New Roman"/>
                <a:cs typeface="Times New Roman"/>
              </a:rPr>
              <a:t>x-y </a:t>
            </a:r>
            <a:r>
              <a:rPr lang="en-US" sz="2400" dirty="0" smtClean="0">
                <a:latin typeface="Times New Roman"/>
                <a:cs typeface="Times New Roman"/>
              </a:rPr>
              <a:t>plane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838402"/>
              </p:ext>
            </p:extLst>
          </p:nvPr>
        </p:nvGraphicFramePr>
        <p:xfrm>
          <a:off x="436563" y="990600"/>
          <a:ext cx="10033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5" name="Equation" r:id="rId5" imgW="393700" imgH="165100" progId="Equation.DSMT4">
                  <p:embed/>
                </p:oleObj>
              </mc:Choice>
              <mc:Fallback>
                <p:oleObj name="Equation" r:id="rId5" imgW="393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563" y="990600"/>
                        <a:ext cx="10033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983586"/>
              </p:ext>
            </p:extLst>
          </p:nvPr>
        </p:nvGraphicFramePr>
        <p:xfrm>
          <a:off x="522288" y="3962400"/>
          <a:ext cx="8731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6" name="Equation" r:id="rId8" imgW="342900" imgH="165100" progId="Equation.DSMT4">
                  <p:embed/>
                </p:oleObj>
              </mc:Choice>
              <mc:Fallback>
                <p:oleObj name="Equation" r:id="rId8" imgW="342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2288" y="3962400"/>
                        <a:ext cx="873125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244506"/>
              </p:ext>
            </p:extLst>
          </p:nvPr>
        </p:nvGraphicFramePr>
        <p:xfrm>
          <a:off x="5181600" y="990600"/>
          <a:ext cx="10668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7" name="Equation" r:id="rId10" imgW="419100" imgH="165100" progId="Equation.DSMT4">
                  <p:embed/>
                </p:oleObj>
              </mc:Choice>
              <mc:Fallback>
                <p:oleObj name="Equation" r:id="rId10" imgW="419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81600" y="990600"/>
                        <a:ext cx="10668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803711"/>
              </p:ext>
            </p:extLst>
          </p:nvPr>
        </p:nvGraphicFramePr>
        <p:xfrm>
          <a:off x="5257800" y="3962400"/>
          <a:ext cx="10668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8" name="Equation" r:id="rId12" imgW="419100" imgH="165100" progId="Equation.DSMT4">
                  <p:embed/>
                </p:oleObj>
              </mc:Choice>
              <mc:Fallback>
                <p:oleObj name="Equation" r:id="rId12" imgW="419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57800" y="3962400"/>
                        <a:ext cx="10668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600200" y="990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67927"/>
              </p:ext>
            </p:extLst>
          </p:nvPr>
        </p:nvGraphicFramePr>
        <p:xfrm>
          <a:off x="3879850" y="1042988"/>
          <a:ext cx="5635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9" name="Equation" r:id="rId14" imgW="254000" imgH="165100" progId="Equation.DSMT4">
                  <p:embed/>
                </p:oleObj>
              </mc:Choice>
              <mc:Fallback>
                <p:oleObj name="Equation" r:id="rId14" imgW="254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879850" y="1042988"/>
                        <a:ext cx="5635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971800" y="2133600"/>
            <a:ext cx="236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Use your calculator and multiples of 360° to determine how many rotations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8756549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67503"/>
            <a:ext cx="4724400" cy="3847297"/>
          </a:xfrm>
          <a:prstGeom prst="rect">
            <a:avLst/>
          </a:prstGeom>
        </p:spPr>
      </p:pic>
      <p:pic>
        <p:nvPicPr>
          <p:cNvPr id="2" name="Picture 1" descr="1000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246931"/>
            <a:ext cx="2819400" cy="26110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381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First divide the degree measure by 360 to determine the number of rotations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51507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So the angle is two rotations clockwise plus some fraction of 360°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7432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We subtract 2 so that we are just left with the decimal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8100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Then we multiply that decimal by 360 to find the number of degrees in the partial rotation.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200471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And we know that 280</a:t>
            </a:r>
            <a:r>
              <a:rPr lang="en-US" dirty="0">
                <a:latin typeface="Times New Roman"/>
                <a:cs typeface="Times New Roman"/>
              </a:rPr>
              <a:t>°</a:t>
            </a:r>
            <a:r>
              <a:rPr lang="en-US" dirty="0" smtClean="0">
                <a:latin typeface="Times New Roman"/>
                <a:cs typeface="Times New Roman"/>
              </a:rPr>
              <a:t> is in Quadrant IV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00" y="1066800"/>
            <a:ext cx="1219200" cy="152400"/>
          </a:xfrm>
          <a:prstGeom prst="straightConnector1">
            <a:avLst/>
          </a:prstGeom>
          <a:ln>
            <a:solidFill>
              <a:srgbClr val="00C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971800" y="1524001"/>
            <a:ext cx="2743200" cy="228599"/>
          </a:xfrm>
          <a:prstGeom prst="straightConnector1">
            <a:avLst/>
          </a:prstGeom>
          <a:ln>
            <a:solidFill>
              <a:srgbClr val="00C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971800" y="2057400"/>
            <a:ext cx="1676400" cy="990600"/>
          </a:xfrm>
          <a:prstGeom prst="straightConnector1">
            <a:avLst/>
          </a:prstGeom>
          <a:ln>
            <a:solidFill>
              <a:srgbClr val="00C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971800" y="2819400"/>
            <a:ext cx="1676400" cy="1219200"/>
          </a:xfrm>
          <a:prstGeom prst="straightConnector1">
            <a:avLst/>
          </a:prstGeom>
          <a:ln>
            <a:solidFill>
              <a:srgbClr val="00CC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1000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758" y="4242816"/>
            <a:ext cx="2823842" cy="2615184"/>
          </a:xfrm>
          <a:prstGeom prst="rect">
            <a:avLst/>
          </a:prstGeom>
        </p:spPr>
      </p:pic>
      <p:pic>
        <p:nvPicPr>
          <p:cNvPr id="12" name="Picture 11" descr="100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242816"/>
            <a:ext cx="2823842" cy="26151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52800" y="4800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One Rotation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52800" y="5638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Two Rotations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2800" y="6324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Then add 280°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878180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7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4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958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45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552" y="44958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4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4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4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Draw the given angles on the </a:t>
            </a:r>
            <a:r>
              <a:rPr lang="en-US" sz="2400" i="1" dirty="0" smtClean="0">
                <a:latin typeface="Times New Roman"/>
                <a:cs typeface="Times New Roman"/>
              </a:rPr>
              <a:t>x-y </a:t>
            </a:r>
            <a:r>
              <a:rPr lang="en-US" sz="2400" dirty="0" smtClean="0">
                <a:latin typeface="Times New Roman"/>
                <a:cs typeface="Times New Roman"/>
              </a:rPr>
              <a:t>plane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4923225"/>
              </p:ext>
            </p:extLst>
          </p:nvPr>
        </p:nvGraphicFramePr>
        <p:xfrm>
          <a:off x="436563" y="990600"/>
          <a:ext cx="10033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Equation" r:id="rId10" imgW="393700" imgH="165100" progId="Equation.DSMT4">
                  <p:embed/>
                </p:oleObj>
              </mc:Choice>
              <mc:Fallback>
                <p:oleObj name="Equation" r:id="rId10" imgW="393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6563" y="990600"/>
                        <a:ext cx="10033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247004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683789"/>
              </p:ext>
            </p:extLst>
          </p:nvPr>
        </p:nvGraphicFramePr>
        <p:xfrm>
          <a:off x="522288" y="3962400"/>
          <a:ext cx="8731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14" imgW="342900" imgH="165100" progId="Equation.DSMT4">
                  <p:embed/>
                </p:oleObj>
              </mc:Choice>
              <mc:Fallback>
                <p:oleObj name="Equation" r:id="rId14" imgW="342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22288" y="3962400"/>
                        <a:ext cx="873125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03153"/>
              </p:ext>
            </p:extLst>
          </p:nvPr>
        </p:nvGraphicFramePr>
        <p:xfrm>
          <a:off x="5181600" y="990600"/>
          <a:ext cx="10668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Equation" r:id="rId16" imgW="419100" imgH="165100" progId="Equation.DSMT4">
                  <p:embed/>
                </p:oleObj>
              </mc:Choice>
              <mc:Fallback>
                <p:oleObj name="Equation" r:id="rId16" imgW="419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181600" y="990600"/>
                        <a:ext cx="10668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922337"/>
              </p:ext>
            </p:extLst>
          </p:nvPr>
        </p:nvGraphicFramePr>
        <p:xfrm>
          <a:off x="5257800" y="3962400"/>
          <a:ext cx="10668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Equation" r:id="rId18" imgW="419100" imgH="165100" progId="Equation.DSMT4">
                  <p:embed/>
                </p:oleObj>
              </mc:Choice>
              <mc:Fallback>
                <p:oleObj name="Equation" r:id="rId18" imgW="419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57800" y="3962400"/>
                        <a:ext cx="10668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600200" y="990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196769"/>
              </p:ext>
            </p:extLst>
          </p:nvPr>
        </p:nvGraphicFramePr>
        <p:xfrm>
          <a:off x="3879850" y="1042988"/>
          <a:ext cx="5635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Equation" r:id="rId20" imgW="254000" imgH="165100" progId="Equation.DSMT4">
                  <p:embed/>
                </p:oleObj>
              </mc:Choice>
              <mc:Fallback>
                <p:oleObj name="Equation" r:id="rId20" imgW="254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879850" y="1042988"/>
                        <a:ext cx="5635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600200" y="3962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158808"/>
              </p:ext>
            </p:extLst>
          </p:nvPr>
        </p:nvGraphicFramePr>
        <p:xfrm>
          <a:off x="3865563" y="4014788"/>
          <a:ext cx="59213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Equation" r:id="rId22" imgW="266700" imgH="165100" progId="Equation.DSMT4">
                  <p:embed/>
                </p:oleObj>
              </mc:Choice>
              <mc:Fallback>
                <p:oleObj name="Equation" r:id="rId22" imgW="266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865563" y="4014788"/>
                        <a:ext cx="592137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286500" y="990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49482"/>
              </p:ext>
            </p:extLst>
          </p:nvPr>
        </p:nvGraphicFramePr>
        <p:xfrm>
          <a:off x="8580438" y="1042988"/>
          <a:ext cx="5349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Equation" r:id="rId24" imgW="241300" imgH="165100" progId="Equation.DSMT4">
                  <p:embed/>
                </p:oleObj>
              </mc:Choice>
              <mc:Fallback>
                <p:oleObj name="Equation" r:id="rId24" imgW="2413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580438" y="1042988"/>
                        <a:ext cx="534987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315075" y="3962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r</a:t>
            </a:r>
            <a:r>
              <a:rPr lang="en-US" sz="2400" dirty="0" smtClean="0">
                <a:latin typeface="Times New Roman"/>
                <a:cs typeface="Times New Roman"/>
              </a:rPr>
              <a:t>eference angle =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053026"/>
              </p:ext>
            </p:extLst>
          </p:nvPr>
        </p:nvGraphicFramePr>
        <p:xfrm>
          <a:off x="8582025" y="4014788"/>
          <a:ext cx="5905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Equation" r:id="rId26" imgW="266700" imgH="165100" progId="Equation.DSMT4">
                  <p:embed/>
                </p:oleObj>
              </mc:Choice>
              <mc:Fallback>
                <p:oleObj name="Equation" r:id="rId26" imgW="266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582025" y="4014788"/>
                        <a:ext cx="590550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971800" y="2133600"/>
            <a:ext cx="236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Use your calculator and multiples of 360° to determine how many rotations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7569312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5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3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73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3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3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500"/>
                                        <p:tgtEl>
                                          <p:spTgt spid="73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28837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2.3|6.6|2.6|10|13.5|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2.2|2.1|8.7|1.8|14.2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.2|1.5|8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1.7|7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3.6|6.7|9.5|6|15.4|3.6|6.8|8.7|4.3|6|1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9.4|1|13|9.5|1.4|11.9|7.3|0.9|6.4|20.1|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9.4|1|13|9.5|1.4|11.9|7.3|0.9|6.4|20.1|3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1956</TotalTime>
  <Words>314</Words>
  <Application>Microsoft Macintosh PowerPoint</Application>
  <PresentationFormat>On-screen Show (4:3)</PresentationFormat>
  <Paragraphs>54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Sacred Heart Cathedral Prep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bmurphy</dc:creator>
  <cp:lastModifiedBy>Saint Ignatius</cp:lastModifiedBy>
  <cp:revision>183</cp:revision>
  <dcterms:created xsi:type="dcterms:W3CDTF">2011-08-26T15:21:14Z</dcterms:created>
  <dcterms:modified xsi:type="dcterms:W3CDTF">2017-04-28T19:56:36Z</dcterms:modified>
</cp:coreProperties>
</file>