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91" r:id="rId2"/>
    <p:sldId id="279" r:id="rId3"/>
    <p:sldId id="280" r:id="rId4"/>
    <p:sldId id="287" r:id="rId5"/>
    <p:sldId id="266" r:id="rId6"/>
    <p:sldId id="290" r:id="rId7"/>
    <p:sldId id="292" r:id="rId8"/>
    <p:sldId id="293" r:id="rId9"/>
    <p:sldId id="294" r:id="rId10"/>
    <p:sldId id="295" r:id="rId11"/>
    <p:sldId id="296" r:id="rId12"/>
    <p:sldId id="297" r:id="rId13"/>
    <p:sldId id="298" r:id="rId14"/>
    <p:sldId id="299" r:id="rId15"/>
    <p:sldId id="300" r:id="rId16"/>
    <p:sldId id="301" r:id="rId17"/>
    <p:sldId id="302" r:id="rId18"/>
    <p:sldId id="303" r:id="rId19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521B"/>
    <a:srgbClr val="800080"/>
    <a:srgbClr val="00664D"/>
    <a:srgbClr val="185714"/>
    <a:srgbClr val="A3002C"/>
    <a:srgbClr val="1A27FF"/>
    <a:srgbClr val="0001FF"/>
    <a:srgbClr val="B41539"/>
    <a:srgbClr val="0E18FF"/>
    <a:srgbClr val="254C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325" autoAdjust="0"/>
    <p:restoredTop sz="84345" autoAdjust="0"/>
  </p:normalViewPr>
  <p:slideViewPr>
    <p:cSldViewPr>
      <p:cViewPr>
        <p:scale>
          <a:sx n="121" d="100"/>
          <a:sy n="121" d="100"/>
        </p:scale>
        <p:origin x="-328" y="2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wmf"/><Relationship Id="rId5" Type="http://schemas.openxmlformats.org/officeDocument/2006/relationships/image" Target="../media/image5.e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9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6" Type="http://schemas.openxmlformats.org/officeDocument/2006/relationships/image" Target="../media/image8.wmf"/><Relationship Id="rId5" Type="http://schemas.openxmlformats.org/officeDocument/2006/relationships/image" Target="../media/image1.wmf"/><Relationship Id="rId4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7" Type="http://schemas.openxmlformats.org/officeDocument/2006/relationships/image" Target="../media/image13.wmf"/><Relationship Id="rId2" Type="http://schemas.openxmlformats.org/officeDocument/2006/relationships/image" Target="../media/image2.emf"/><Relationship Id="rId1" Type="http://schemas.openxmlformats.org/officeDocument/2006/relationships/image" Target="../media/image5.emf"/><Relationship Id="rId6" Type="http://schemas.openxmlformats.org/officeDocument/2006/relationships/image" Target="../media/image12.wmf"/><Relationship Id="rId5" Type="http://schemas.openxmlformats.org/officeDocument/2006/relationships/image" Target="../media/image1.wmf"/><Relationship Id="rId4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6" Type="http://schemas.openxmlformats.org/officeDocument/2006/relationships/image" Target="../media/image18.emf"/><Relationship Id="rId5" Type="http://schemas.openxmlformats.org/officeDocument/2006/relationships/image" Target="../media/image17.wmf"/><Relationship Id="rId4" Type="http://schemas.openxmlformats.org/officeDocument/2006/relationships/image" Target="../media/image16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.wmf"/><Relationship Id="rId1" Type="http://schemas.openxmlformats.org/officeDocument/2006/relationships/image" Target="../media/image19.wmf"/><Relationship Id="rId6" Type="http://schemas.openxmlformats.org/officeDocument/2006/relationships/image" Target="../media/image22.wmf"/><Relationship Id="rId5" Type="http://schemas.openxmlformats.org/officeDocument/2006/relationships/image" Target="../media/image21.emf"/><Relationship Id="rId4" Type="http://schemas.openxmlformats.org/officeDocument/2006/relationships/image" Target="../media/image20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7" Type="http://schemas.openxmlformats.org/officeDocument/2006/relationships/image" Target="../media/image33.emf"/><Relationship Id="rId2" Type="http://schemas.openxmlformats.org/officeDocument/2006/relationships/image" Target="../media/image28.emf"/><Relationship Id="rId1" Type="http://schemas.openxmlformats.org/officeDocument/2006/relationships/image" Target="../media/image27.emf"/><Relationship Id="rId6" Type="http://schemas.openxmlformats.org/officeDocument/2006/relationships/image" Target="../media/image32.emf"/><Relationship Id="rId5" Type="http://schemas.openxmlformats.org/officeDocument/2006/relationships/image" Target="../media/image31.emf"/><Relationship Id="rId4" Type="http://schemas.openxmlformats.org/officeDocument/2006/relationships/image" Target="../media/image30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7" Type="http://schemas.openxmlformats.org/officeDocument/2006/relationships/image" Target="../media/image41.emf"/><Relationship Id="rId2" Type="http://schemas.openxmlformats.org/officeDocument/2006/relationships/image" Target="../media/image36.emf"/><Relationship Id="rId1" Type="http://schemas.openxmlformats.org/officeDocument/2006/relationships/image" Target="../media/image35.emf"/><Relationship Id="rId6" Type="http://schemas.openxmlformats.org/officeDocument/2006/relationships/image" Target="../media/image40.emf"/><Relationship Id="rId5" Type="http://schemas.openxmlformats.org/officeDocument/2006/relationships/image" Target="../media/image39.emf"/><Relationship Id="rId4" Type="http://schemas.openxmlformats.org/officeDocument/2006/relationships/image" Target="../media/image38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1.emf"/><Relationship Id="rId1" Type="http://schemas.openxmlformats.org/officeDocument/2006/relationships/image" Target="../media/image33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wmf"/><Relationship Id="rId1" Type="http://schemas.openxmlformats.org/officeDocument/2006/relationships/image" Target="../media/image43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33.emf"/><Relationship Id="rId1" Type="http://schemas.openxmlformats.org/officeDocument/2006/relationships/image" Target="../media/image48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image" Target="../media/image49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5.emf"/><Relationship Id="rId1" Type="http://schemas.openxmlformats.org/officeDocument/2006/relationships/image" Target="../media/image5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10AA70A0-BFFA-7F43-9DD0-0D7D898B4465}" type="datetimeFigureOut">
              <a:rPr lang="en-US" smtClean="0"/>
              <a:pPr/>
              <a:t>5/7/2016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148EBFE1-1E89-0A4E-BA6E-9071105759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988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A754B8-B75E-480D-8FEE-BC512E4C1E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9C667F-7D03-4734-B286-ED6A5EB40E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9E1EE6-7C88-400A-AABB-E0B2C74D73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E4DF68-D1FC-4490-914C-FA33001561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4CC434-53DC-41AE-B7F2-02D37555AB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2336AD-CA99-4C46-A208-278AAA466F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7149C9-D54F-4C22-BD8E-11D1366AFE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365EED-B70B-45EC-9E85-20DF1D8089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B24E87-E5CF-4D6A-8861-AF3C2A7413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3A6DE5-3CBE-4EFC-B7C4-840AF263F2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20B6AE-C736-4EFC-846B-6F10FF224B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+mn-lt"/>
              </a:defRPr>
            </a:lvl1pPr>
          </a:lstStyle>
          <a:p>
            <a:pPr>
              <a:defRPr/>
            </a:pPr>
            <a:fld id="{CE1B054D-2387-4A0C-B623-371A33317E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oleObject" Target="../embeddings/oleObject6.bin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emf"/><Relationship Id="rId12" Type="http://schemas.openxmlformats.org/officeDocument/2006/relationships/oleObject" Target="../embeddings/oleObject5.bin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4.wmf"/><Relationship Id="rId5" Type="http://schemas.openxmlformats.org/officeDocument/2006/relationships/image" Target="../media/image1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3.emf"/><Relationship Id="rId1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wmf"/><Relationship Id="rId12" Type="http://schemas.openxmlformats.org/officeDocument/2006/relationships/oleObject" Target="../embeddings/oleObject11.bin"/><Relationship Id="rId17" Type="http://schemas.openxmlformats.org/officeDocument/2006/relationships/image" Target="../media/image9.wmf"/><Relationship Id="rId2" Type="http://schemas.openxmlformats.org/officeDocument/2006/relationships/tags" Target="../tags/tag2.xml"/><Relationship Id="rId16" Type="http://schemas.openxmlformats.org/officeDocument/2006/relationships/oleObject" Target="../embeddings/oleObject13.bin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8.bin"/><Relationship Id="rId11" Type="http://schemas.openxmlformats.org/officeDocument/2006/relationships/image" Target="../media/image5.emf"/><Relationship Id="rId5" Type="http://schemas.openxmlformats.org/officeDocument/2006/relationships/image" Target="../media/image6.wmf"/><Relationship Id="rId15" Type="http://schemas.openxmlformats.org/officeDocument/2006/relationships/image" Target="../media/image8.wmf"/><Relationship Id="rId10" Type="http://schemas.openxmlformats.org/officeDocument/2006/relationships/oleObject" Target="../embeddings/oleObject10.bin"/><Relationship Id="rId4" Type="http://schemas.openxmlformats.org/officeDocument/2006/relationships/oleObject" Target="../embeddings/oleObject7.bin"/><Relationship Id="rId9" Type="http://schemas.openxmlformats.org/officeDocument/2006/relationships/image" Target="../media/image2.emf"/><Relationship Id="rId14" Type="http://schemas.openxmlformats.org/officeDocument/2006/relationships/oleObject" Target="../embeddings/oleObject12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emf"/><Relationship Id="rId12" Type="http://schemas.openxmlformats.org/officeDocument/2006/relationships/oleObject" Target="../embeddings/oleObject18.bin"/><Relationship Id="rId17" Type="http://schemas.openxmlformats.org/officeDocument/2006/relationships/image" Target="../media/image13.wmf"/><Relationship Id="rId2" Type="http://schemas.openxmlformats.org/officeDocument/2006/relationships/tags" Target="../tags/tag3.xml"/><Relationship Id="rId16" Type="http://schemas.openxmlformats.org/officeDocument/2006/relationships/oleObject" Target="../embeddings/oleObject20.bin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5.bin"/><Relationship Id="rId11" Type="http://schemas.openxmlformats.org/officeDocument/2006/relationships/image" Target="../media/image11.wmf"/><Relationship Id="rId5" Type="http://schemas.openxmlformats.org/officeDocument/2006/relationships/image" Target="../media/image5.emf"/><Relationship Id="rId15" Type="http://schemas.openxmlformats.org/officeDocument/2006/relationships/image" Target="../media/image12.wmf"/><Relationship Id="rId10" Type="http://schemas.openxmlformats.org/officeDocument/2006/relationships/oleObject" Target="../embeddings/oleObject17.bin"/><Relationship Id="rId4" Type="http://schemas.openxmlformats.org/officeDocument/2006/relationships/oleObject" Target="../embeddings/oleObject14.bin"/><Relationship Id="rId9" Type="http://schemas.openxmlformats.org/officeDocument/2006/relationships/image" Target="../media/image10.wmf"/><Relationship Id="rId14" Type="http://schemas.openxmlformats.org/officeDocument/2006/relationships/oleObject" Target="../embeddings/oleObject19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13" Type="http://schemas.openxmlformats.org/officeDocument/2006/relationships/image" Target="../media/image17.w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5.wmf"/><Relationship Id="rId12" Type="http://schemas.openxmlformats.org/officeDocument/2006/relationships/oleObject" Target="../embeddings/oleObject25.bin"/><Relationship Id="rId2" Type="http://schemas.openxmlformats.org/officeDocument/2006/relationships/tags" Target="../tags/tag4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2.bin"/><Relationship Id="rId11" Type="http://schemas.openxmlformats.org/officeDocument/2006/relationships/image" Target="../media/image16.emf"/><Relationship Id="rId5" Type="http://schemas.openxmlformats.org/officeDocument/2006/relationships/image" Target="../media/image14.wmf"/><Relationship Id="rId15" Type="http://schemas.openxmlformats.org/officeDocument/2006/relationships/image" Target="../media/image18.emf"/><Relationship Id="rId10" Type="http://schemas.openxmlformats.org/officeDocument/2006/relationships/oleObject" Target="../embeddings/oleObject24.bin"/><Relationship Id="rId4" Type="http://schemas.openxmlformats.org/officeDocument/2006/relationships/oleObject" Target="../embeddings/oleObject21.bin"/><Relationship Id="rId9" Type="http://schemas.openxmlformats.org/officeDocument/2006/relationships/image" Target="../media/image1.wmf"/><Relationship Id="rId14" Type="http://schemas.openxmlformats.org/officeDocument/2006/relationships/oleObject" Target="../embeddings/oleObject26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13" Type="http://schemas.openxmlformats.org/officeDocument/2006/relationships/image" Target="../media/image21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wmf"/><Relationship Id="rId12" Type="http://schemas.openxmlformats.org/officeDocument/2006/relationships/oleObject" Target="../embeddings/oleObject31.bin"/><Relationship Id="rId2" Type="http://schemas.openxmlformats.org/officeDocument/2006/relationships/tags" Target="../tags/tag5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8.bin"/><Relationship Id="rId11" Type="http://schemas.openxmlformats.org/officeDocument/2006/relationships/image" Target="../media/image20.wmf"/><Relationship Id="rId5" Type="http://schemas.openxmlformats.org/officeDocument/2006/relationships/image" Target="../media/image19.wmf"/><Relationship Id="rId15" Type="http://schemas.openxmlformats.org/officeDocument/2006/relationships/image" Target="../media/image22.wmf"/><Relationship Id="rId10" Type="http://schemas.openxmlformats.org/officeDocument/2006/relationships/oleObject" Target="../embeddings/oleObject30.bin"/><Relationship Id="rId4" Type="http://schemas.openxmlformats.org/officeDocument/2006/relationships/oleObject" Target="../embeddings/oleObject27.bin"/><Relationship Id="rId9" Type="http://schemas.openxmlformats.org/officeDocument/2006/relationships/image" Target="../media/image16.emf"/><Relationship Id="rId14" Type="http://schemas.openxmlformats.org/officeDocument/2006/relationships/oleObject" Target="../embeddings/oleObject3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2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26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emf"/><Relationship Id="rId13" Type="http://schemas.openxmlformats.org/officeDocument/2006/relationships/oleObject" Target="../embeddings/oleObject37.bin"/><Relationship Id="rId18" Type="http://schemas.openxmlformats.org/officeDocument/2006/relationships/image" Target="../media/image33.emf"/><Relationship Id="rId3" Type="http://schemas.openxmlformats.org/officeDocument/2006/relationships/slideLayout" Target="../slideLayouts/slideLayout7.xml"/><Relationship Id="rId7" Type="http://schemas.openxmlformats.org/officeDocument/2006/relationships/oleObject" Target="../embeddings/oleObject34.bin"/><Relationship Id="rId12" Type="http://schemas.openxmlformats.org/officeDocument/2006/relationships/image" Target="../media/image30.emf"/><Relationship Id="rId17" Type="http://schemas.openxmlformats.org/officeDocument/2006/relationships/oleObject" Target="../embeddings/oleObject39.bin"/><Relationship Id="rId2" Type="http://schemas.openxmlformats.org/officeDocument/2006/relationships/tags" Target="../tags/tag8.xml"/><Relationship Id="rId16" Type="http://schemas.openxmlformats.org/officeDocument/2006/relationships/image" Target="../media/image32.emf"/><Relationship Id="rId1" Type="http://schemas.openxmlformats.org/officeDocument/2006/relationships/vmlDrawing" Target="../drawings/vmlDrawing6.vml"/><Relationship Id="rId6" Type="http://schemas.openxmlformats.org/officeDocument/2006/relationships/image" Target="../media/image27.emf"/><Relationship Id="rId11" Type="http://schemas.openxmlformats.org/officeDocument/2006/relationships/oleObject" Target="../embeddings/oleObject36.bin"/><Relationship Id="rId5" Type="http://schemas.openxmlformats.org/officeDocument/2006/relationships/oleObject" Target="../embeddings/oleObject33.bin"/><Relationship Id="rId15" Type="http://schemas.openxmlformats.org/officeDocument/2006/relationships/oleObject" Target="../embeddings/oleObject38.bin"/><Relationship Id="rId10" Type="http://schemas.openxmlformats.org/officeDocument/2006/relationships/image" Target="../media/image29.emf"/><Relationship Id="rId4" Type="http://schemas.openxmlformats.org/officeDocument/2006/relationships/image" Target="../media/image34.emf"/><Relationship Id="rId9" Type="http://schemas.openxmlformats.org/officeDocument/2006/relationships/oleObject" Target="../embeddings/oleObject35.bin"/><Relationship Id="rId14" Type="http://schemas.openxmlformats.org/officeDocument/2006/relationships/image" Target="../media/image31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emf"/><Relationship Id="rId13" Type="http://schemas.openxmlformats.org/officeDocument/2006/relationships/oleObject" Target="../embeddings/oleObject44.bin"/><Relationship Id="rId18" Type="http://schemas.openxmlformats.org/officeDocument/2006/relationships/image" Target="../media/image41.emf"/><Relationship Id="rId3" Type="http://schemas.openxmlformats.org/officeDocument/2006/relationships/slideLayout" Target="../slideLayouts/slideLayout7.xml"/><Relationship Id="rId7" Type="http://schemas.openxmlformats.org/officeDocument/2006/relationships/oleObject" Target="../embeddings/oleObject41.bin"/><Relationship Id="rId12" Type="http://schemas.openxmlformats.org/officeDocument/2006/relationships/image" Target="../media/image38.emf"/><Relationship Id="rId17" Type="http://schemas.openxmlformats.org/officeDocument/2006/relationships/oleObject" Target="../embeddings/oleObject46.bin"/><Relationship Id="rId2" Type="http://schemas.openxmlformats.org/officeDocument/2006/relationships/tags" Target="../tags/tag9.xml"/><Relationship Id="rId16" Type="http://schemas.openxmlformats.org/officeDocument/2006/relationships/image" Target="../media/image40.emf"/><Relationship Id="rId1" Type="http://schemas.openxmlformats.org/officeDocument/2006/relationships/vmlDrawing" Target="../drawings/vmlDrawing7.vml"/><Relationship Id="rId6" Type="http://schemas.openxmlformats.org/officeDocument/2006/relationships/image" Target="../media/image35.emf"/><Relationship Id="rId11" Type="http://schemas.openxmlformats.org/officeDocument/2006/relationships/oleObject" Target="../embeddings/oleObject43.bin"/><Relationship Id="rId5" Type="http://schemas.openxmlformats.org/officeDocument/2006/relationships/oleObject" Target="../embeddings/oleObject40.bin"/><Relationship Id="rId15" Type="http://schemas.openxmlformats.org/officeDocument/2006/relationships/oleObject" Target="../embeddings/oleObject45.bin"/><Relationship Id="rId10" Type="http://schemas.openxmlformats.org/officeDocument/2006/relationships/image" Target="../media/image37.emf"/><Relationship Id="rId4" Type="http://schemas.openxmlformats.org/officeDocument/2006/relationships/image" Target="../media/image42.emf"/><Relationship Id="rId9" Type="http://schemas.openxmlformats.org/officeDocument/2006/relationships/oleObject" Target="../embeddings/oleObject42.bin"/><Relationship Id="rId14" Type="http://schemas.openxmlformats.org/officeDocument/2006/relationships/image" Target="../media/image39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8.bin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3.emf"/><Relationship Id="rId2" Type="http://schemas.openxmlformats.org/officeDocument/2006/relationships/tags" Target="../tags/tag10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47.bin"/><Relationship Id="rId11" Type="http://schemas.openxmlformats.org/officeDocument/2006/relationships/image" Target="../media/image43.emf"/><Relationship Id="rId5" Type="http://schemas.openxmlformats.org/officeDocument/2006/relationships/image" Target="../media/image26.emf"/><Relationship Id="rId10" Type="http://schemas.openxmlformats.org/officeDocument/2006/relationships/oleObject" Target="../embeddings/oleObject49.bin"/><Relationship Id="rId4" Type="http://schemas.openxmlformats.org/officeDocument/2006/relationships/image" Target="../media/image25.emf"/><Relationship Id="rId9" Type="http://schemas.openxmlformats.org/officeDocument/2006/relationships/image" Target="../media/image41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1.bin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3.emf"/><Relationship Id="rId2" Type="http://schemas.openxmlformats.org/officeDocument/2006/relationships/tags" Target="../tags/tag11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50.bin"/><Relationship Id="rId5" Type="http://schemas.openxmlformats.org/officeDocument/2006/relationships/image" Target="../media/image26.emf"/><Relationship Id="rId4" Type="http://schemas.openxmlformats.org/officeDocument/2006/relationships/image" Target="../media/image45.png"/><Relationship Id="rId9" Type="http://schemas.openxmlformats.org/officeDocument/2006/relationships/image" Target="../media/image44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emf"/><Relationship Id="rId3" Type="http://schemas.openxmlformats.org/officeDocument/2006/relationships/slideLayout" Target="../slideLayouts/slideLayout7.xml"/><Relationship Id="rId7" Type="http://schemas.openxmlformats.org/officeDocument/2006/relationships/oleObject" Target="../embeddings/oleObject53.bin"/><Relationship Id="rId2" Type="http://schemas.openxmlformats.org/officeDocument/2006/relationships/tags" Target="../tags/tag15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8.wmf"/><Relationship Id="rId5" Type="http://schemas.openxmlformats.org/officeDocument/2006/relationships/oleObject" Target="../embeddings/oleObject52.bin"/><Relationship Id="rId10" Type="http://schemas.openxmlformats.org/officeDocument/2006/relationships/image" Target="../media/image49.wmf"/><Relationship Id="rId4" Type="http://schemas.openxmlformats.org/officeDocument/2006/relationships/image" Target="../media/image50.emf"/><Relationship Id="rId9" Type="http://schemas.openxmlformats.org/officeDocument/2006/relationships/oleObject" Target="../embeddings/oleObject54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wmf"/><Relationship Id="rId3" Type="http://schemas.openxmlformats.org/officeDocument/2006/relationships/slideLayout" Target="../slideLayouts/slideLayout7.xml"/><Relationship Id="rId7" Type="http://schemas.openxmlformats.org/officeDocument/2006/relationships/oleObject" Target="../embeddings/oleObject55.bin"/><Relationship Id="rId2" Type="http://schemas.openxmlformats.org/officeDocument/2006/relationships/tags" Target="../tags/tag16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53.emf"/><Relationship Id="rId11" Type="http://schemas.openxmlformats.org/officeDocument/2006/relationships/image" Target="../media/image51.emf"/><Relationship Id="rId5" Type="http://schemas.openxmlformats.org/officeDocument/2006/relationships/image" Target="../media/image52.emf"/><Relationship Id="rId10" Type="http://schemas.openxmlformats.org/officeDocument/2006/relationships/oleObject" Target="../embeddings/oleObject56.bin"/><Relationship Id="rId4" Type="http://schemas.openxmlformats.org/officeDocument/2006/relationships/image" Target="../media/image50.emf"/><Relationship Id="rId9" Type="http://schemas.openxmlformats.org/officeDocument/2006/relationships/image" Target="../media/image5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8.bin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8.png"/><Relationship Id="rId2" Type="http://schemas.openxmlformats.org/officeDocument/2006/relationships/tags" Target="../tags/tag1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51.emf"/><Relationship Id="rId11" Type="http://schemas.openxmlformats.org/officeDocument/2006/relationships/image" Target="../media/image56.emf"/><Relationship Id="rId5" Type="http://schemas.openxmlformats.org/officeDocument/2006/relationships/oleObject" Target="../embeddings/oleObject57.bin"/><Relationship Id="rId10" Type="http://schemas.openxmlformats.org/officeDocument/2006/relationships/oleObject" Target="../embeddings/oleObject59.bin"/><Relationship Id="rId4" Type="http://schemas.openxmlformats.org/officeDocument/2006/relationships/image" Target="../media/image57.emf"/><Relationship Id="rId9" Type="http://schemas.openxmlformats.org/officeDocument/2006/relationships/image" Target="../media/image5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Times New Roman"/>
                <a:cs typeface="Times New Roman"/>
              </a:rPr>
              <a:t>A-6 Vectors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pPr algn="l"/>
            <a:r>
              <a:rPr lang="en-US" dirty="0" smtClean="0">
                <a:latin typeface="Times New Roman"/>
                <a:cs typeface="Times New Roman"/>
              </a:rPr>
              <a:t>Standard A6a: Find and draw a resultant vector from other component vectors.</a:t>
            </a:r>
          </a:p>
          <a:p>
            <a:pPr algn="l"/>
            <a:endParaRPr lang="en-US" dirty="0" smtClean="0">
              <a:latin typeface="Times New Roman"/>
              <a:cs typeface="Times New Roman"/>
            </a:endParaRPr>
          </a:p>
          <a:p>
            <a:pPr algn="l"/>
            <a:r>
              <a:rPr lang="en-US" dirty="0" smtClean="0">
                <a:latin typeface="Times New Roman"/>
                <a:cs typeface="Times New Roman"/>
              </a:rPr>
              <a:t>Standard A6b: Find the direction angle of a resultant vector from other component vectors.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113803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Text Box 2"/>
          <p:cNvSpPr txBox="1">
            <a:spLocks noChangeArrowheads="1"/>
          </p:cNvSpPr>
          <p:nvPr/>
        </p:nvSpPr>
        <p:spPr bwMode="auto">
          <a:xfrm>
            <a:off x="609600" y="685800"/>
            <a:ext cx="4343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latin typeface="+mn-lt"/>
              </a:rPr>
              <a:t>A vector is in </a:t>
            </a:r>
            <a:r>
              <a:rPr lang="en-US" u="sng" dirty="0">
                <a:solidFill>
                  <a:schemeClr val="tx2"/>
                </a:solidFill>
                <a:latin typeface="+mn-lt"/>
              </a:rPr>
              <a:t>standard position</a:t>
            </a:r>
            <a:r>
              <a:rPr lang="en-US" dirty="0">
                <a:latin typeface="+mn-lt"/>
              </a:rPr>
              <a:t> if the initial point is at the origin.</a:t>
            </a:r>
          </a:p>
        </p:txBody>
      </p:sp>
      <p:sp>
        <p:nvSpPr>
          <p:cNvPr id="4104" name="Line 3"/>
          <p:cNvSpPr>
            <a:spLocks noChangeShapeType="1"/>
          </p:cNvSpPr>
          <p:nvPr/>
        </p:nvSpPr>
        <p:spPr bwMode="auto">
          <a:xfrm flipV="1">
            <a:off x="5562600" y="533400"/>
            <a:ext cx="0" cy="1981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05" name="Line 4"/>
          <p:cNvSpPr>
            <a:spLocks noChangeShapeType="1"/>
          </p:cNvSpPr>
          <p:nvPr/>
        </p:nvSpPr>
        <p:spPr bwMode="auto">
          <a:xfrm>
            <a:off x="5181600" y="2133600"/>
            <a:ext cx="2667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06" name="Line 5"/>
          <p:cNvSpPr>
            <a:spLocks noChangeShapeType="1"/>
          </p:cNvSpPr>
          <p:nvPr/>
        </p:nvSpPr>
        <p:spPr bwMode="auto">
          <a:xfrm flipV="1">
            <a:off x="5562600" y="914400"/>
            <a:ext cx="2057400" cy="12192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07" name="Text Box 6"/>
          <p:cNvSpPr txBox="1">
            <a:spLocks noChangeArrowheads="1"/>
          </p:cNvSpPr>
          <p:nvPr/>
        </p:nvSpPr>
        <p:spPr bwMode="auto">
          <a:xfrm>
            <a:off x="7848600" y="1981200"/>
            <a:ext cx="2984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 dirty="0">
                <a:latin typeface="+mn-lt"/>
              </a:rPr>
              <a:t>x</a:t>
            </a:r>
          </a:p>
        </p:txBody>
      </p:sp>
      <p:sp>
        <p:nvSpPr>
          <p:cNvPr id="4108" name="Text Box 7"/>
          <p:cNvSpPr txBox="1">
            <a:spLocks noChangeArrowheads="1"/>
          </p:cNvSpPr>
          <p:nvPr/>
        </p:nvSpPr>
        <p:spPr bwMode="auto">
          <a:xfrm>
            <a:off x="5638800" y="381000"/>
            <a:ext cx="2984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 dirty="0">
                <a:latin typeface="+mn-lt"/>
              </a:rPr>
              <a:t>y</a:t>
            </a:r>
          </a:p>
        </p:txBody>
      </p:sp>
      <p:graphicFrame>
        <p:nvGraphicFramePr>
          <p:cNvPr id="409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050762"/>
              </p:ext>
            </p:extLst>
          </p:nvPr>
        </p:nvGraphicFramePr>
        <p:xfrm>
          <a:off x="6019800" y="1783080"/>
          <a:ext cx="2540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5" name="Equation" r:id="rId4" imgW="126542" imgH="177708" progId="Equation.DSMT4">
                  <p:embed/>
                </p:oleObj>
              </mc:Choice>
              <mc:Fallback>
                <p:oleObj name="Equation" r:id="rId4" imgW="126542" imgH="177708" progId="Equation.DSMT4">
                  <p:embed/>
                  <p:pic>
                    <p:nvPicPr>
                      <p:cNvPr id="0" name="Picture 2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0" y="1783080"/>
                        <a:ext cx="254000" cy="355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9" name="Text Box 9"/>
          <p:cNvSpPr txBox="1">
            <a:spLocks noChangeArrowheads="1"/>
          </p:cNvSpPr>
          <p:nvPr/>
        </p:nvSpPr>
        <p:spPr bwMode="auto">
          <a:xfrm>
            <a:off x="1717675" y="3679825"/>
            <a:ext cx="541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+mn-lt"/>
              </a:rPr>
              <a:t>The </a:t>
            </a:r>
            <a:r>
              <a:rPr lang="en-US" u="sng">
                <a:latin typeface="+mn-lt"/>
              </a:rPr>
              <a:t>component form</a:t>
            </a:r>
            <a:r>
              <a:rPr lang="en-US">
                <a:latin typeface="+mn-lt"/>
              </a:rPr>
              <a:t> of this vector is:</a:t>
            </a:r>
          </a:p>
        </p:txBody>
      </p:sp>
      <p:graphicFrame>
        <p:nvGraphicFramePr>
          <p:cNvPr id="4099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1164198"/>
              </p:ext>
            </p:extLst>
          </p:nvPr>
        </p:nvGraphicFramePr>
        <p:xfrm>
          <a:off x="403225" y="4364038"/>
          <a:ext cx="3990975" cy="706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6" name="Equation" r:id="rId6" imgW="1549400" imgH="266700" progId="Equation.DSMT4">
                  <p:embed/>
                </p:oleObj>
              </mc:Choice>
              <mc:Fallback>
                <p:oleObj name="Equation" r:id="rId6" imgW="1549400" imgH="266700" progId="Equation.DSMT4">
                  <p:embed/>
                  <p:pic>
                    <p:nvPicPr>
                      <p:cNvPr id="0" name="Picture 2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225" y="4364038"/>
                        <a:ext cx="3990975" cy="70643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10" name="Text Box 11"/>
          <p:cNvSpPr txBox="1">
            <a:spLocks noChangeArrowheads="1"/>
          </p:cNvSpPr>
          <p:nvPr/>
        </p:nvSpPr>
        <p:spPr bwMode="auto">
          <a:xfrm>
            <a:off x="381000" y="2514600"/>
            <a:ext cx="770535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>
                <a:latin typeface="+mn-lt"/>
              </a:rPr>
              <a:t>What if we only knew the length of the vector and the angle?</a:t>
            </a:r>
            <a:endParaRPr lang="en-US" dirty="0">
              <a:latin typeface="+mn-lt"/>
            </a:endParaRPr>
          </a:p>
        </p:txBody>
      </p:sp>
      <p:graphicFrame>
        <p:nvGraphicFramePr>
          <p:cNvPr id="3891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2927598"/>
              </p:ext>
            </p:extLst>
          </p:nvPr>
        </p:nvGraphicFramePr>
        <p:xfrm>
          <a:off x="6464300" y="1066800"/>
          <a:ext cx="2540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7" name="Equation" r:id="rId8" imgW="118800" imgH="127800" progId="Equation.DSMT4">
                  <p:embed/>
                </p:oleObj>
              </mc:Choice>
              <mc:Fallback>
                <p:oleObj name="Equation" r:id="rId8" imgW="118800" imgH="127800" progId="Equation.DSMT4">
                  <p:embed/>
                  <p:pic>
                    <p:nvPicPr>
                      <p:cNvPr id="0" name="Picture 2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64300" y="1066800"/>
                        <a:ext cx="254000" cy="279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1412875" y="5508625"/>
            <a:ext cx="6705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latin typeface="+mn-lt"/>
              </a:rPr>
              <a:t>Before anyone panics, this is just SOHCAHTOA…</a:t>
            </a:r>
            <a:endParaRPr lang="en-US" dirty="0">
              <a:latin typeface="+mn-lt"/>
            </a:endParaRPr>
          </a:p>
        </p:txBody>
      </p:sp>
      <p:sp>
        <p:nvSpPr>
          <p:cNvPr id="19" name="Text Box 9"/>
          <p:cNvSpPr txBox="1">
            <a:spLocks noChangeArrowheads="1"/>
          </p:cNvSpPr>
          <p:nvPr/>
        </p:nvSpPr>
        <p:spPr bwMode="auto">
          <a:xfrm>
            <a:off x="3733800" y="6096000"/>
            <a:ext cx="2133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latin typeface="+mn-lt"/>
              </a:rPr>
              <a:t>Just watch…</a:t>
            </a:r>
            <a:endParaRPr lang="en-US" dirty="0">
              <a:latin typeface="+mn-lt"/>
            </a:endParaRPr>
          </a:p>
        </p:txBody>
      </p:sp>
      <p:graphicFrame>
        <p:nvGraphicFramePr>
          <p:cNvPr id="2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3729727"/>
              </p:ext>
            </p:extLst>
          </p:nvPr>
        </p:nvGraphicFramePr>
        <p:xfrm>
          <a:off x="3932238" y="3186113"/>
          <a:ext cx="311150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8" name="Equation" r:id="rId10" imgW="126720" imgH="139680" progId="Equation.DSMT4">
                  <p:embed/>
                </p:oleObj>
              </mc:Choice>
              <mc:Fallback>
                <p:oleObj name="Equation" r:id="rId10" imgW="126720" imgH="139680" progId="Equation.DSMT4">
                  <p:embed/>
                  <p:pic>
                    <p:nvPicPr>
                      <p:cNvPr id="0" name="Picture 2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2238" y="3186113"/>
                        <a:ext cx="311150" cy="333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Left Brace 1"/>
          <p:cNvSpPr/>
          <p:nvPr/>
        </p:nvSpPr>
        <p:spPr>
          <a:xfrm rot="16200000">
            <a:off x="3962400" y="2590800"/>
            <a:ext cx="228600" cy="838200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952536"/>
              </p:ext>
            </p:extLst>
          </p:nvPr>
        </p:nvGraphicFramePr>
        <p:xfrm>
          <a:off x="7315200" y="3200400"/>
          <a:ext cx="2540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9" name="Equation" r:id="rId12" imgW="126542" imgH="177708" progId="Equation.DSMT4">
                  <p:embed/>
                </p:oleObj>
              </mc:Choice>
              <mc:Fallback>
                <p:oleObj name="Equation" r:id="rId12" imgW="126542" imgH="177708" progId="Equation.DSMT4">
                  <p:embed/>
                  <p:pic>
                    <p:nvPicPr>
                      <p:cNvPr id="0" name="Picture 2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5200" y="3200400"/>
                        <a:ext cx="254000" cy="355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Left Brace 21"/>
          <p:cNvSpPr/>
          <p:nvPr/>
        </p:nvSpPr>
        <p:spPr>
          <a:xfrm rot="16200000">
            <a:off x="7353300" y="2628900"/>
            <a:ext cx="228600" cy="762000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3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8448757"/>
              </p:ext>
            </p:extLst>
          </p:nvPr>
        </p:nvGraphicFramePr>
        <p:xfrm>
          <a:off x="5495925" y="4375150"/>
          <a:ext cx="3154363" cy="696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0" name="Equation" r:id="rId13" imgW="1244600" imgH="266700" progId="Equation.DSMT4">
                  <p:embed/>
                </p:oleObj>
              </mc:Choice>
              <mc:Fallback>
                <p:oleObj name="Equation" r:id="rId13" imgW="1244600" imgH="266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5925" y="4375150"/>
                        <a:ext cx="3154363" cy="69691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 Box 9"/>
          <p:cNvSpPr txBox="1">
            <a:spLocks noChangeArrowheads="1"/>
          </p:cNvSpPr>
          <p:nvPr/>
        </p:nvSpPr>
        <p:spPr bwMode="auto">
          <a:xfrm>
            <a:off x="4648200" y="4495800"/>
            <a:ext cx="533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latin typeface="+mn-lt"/>
              </a:rPr>
              <a:t>or</a:t>
            </a:r>
            <a:endParaRPr lang="en-US" dirty="0">
              <a:latin typeface="+mn-lt"/>
            </a:endParaRPr>
          </a:p>
        </p:txBody>
      </p:sp>
    </p:spTree>
    <p:custDataLst>
      <p:tags r:id="rId2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8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8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7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7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7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3" grpId="0"/>
      <p:bldP spid="4106" grpId="0" animBg="1"/>
      <p:bldP spid="4109" grpId="0"/>
      <p:bldP spid="4110" grpId="0"/>
      <p:bldP spid="18" grpId="0"/>
      <p:bldP spid="19" grpId="0"/>
      <p:bldP spid="2" grpId="0" animBg="1"/>
      <p:bldP spid="22" grpId="0" animBg="1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Text Box 2"/>
          <p:cNvSpPr txBox="1">
            <a:spLocks noChangeArrowheads="1"/>
          </p:cNvSpPr>
          <p:nvPr/>
        </p:nvSpPr>
        <p:spPr bwMode="auto">
          <a:xfrm>
            <a:off x="457200" y="1066800"/>
            <a:ext cx="4343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latin typeface="+mn-lt"/>
              </a:rPr>
              <a:t>A vector is in </a:t>
            </a:r>
            <a:r>
              <a:rPr lang="en-US" u="sng" dirty="0">
                <a:solidFill>
                  <a:schemeClr val="tx2"/>
                </a:solidFill>
                <a:latin typeface="+mn-lt"/>
              </a:rPr>
              <a:t>standard position</a:t>
            </a:r>
            <a:r>
              <a:rPr lang="en-US" dirty="0">
                <a:latin typeface="+mn-lt"/>
              </a:rPr>
              <a:t> if the initial point is at the origin.</a:t>
            </a:r>
          </a:p>
        </p:txBody>
      </p:sp>
      <p:sp>
        <p:nvSpPr>
          <p:cNvPr id="4104" name="Line 3"/>
          <p:cNvSpPr>
            <a:spLocks noChangeShapeType="1"/>
          </p:cNvSpPr>
          <p:nvPr/>
        </p:nvSpPr>
        <p:spPr bwMode="auto">
          <a:xfrm flipV="1">
            <a:off x="5562600" y="533400"/>
            <a:ext cx="0" cy="1981200"/>
          </a:xfrm>
          <a:prstGeom prst="line">
            <a:avLst/>
          </a:prstGeom>
          <a:noFill/>
          <a:ln w="19050">
            <a:solidFill>
              <a:schemeClr val="bg2">
                <a:lumMod val="40000"/>
                <a:lumOff val="60000"/>
              </a:schemeClr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05" name="Line 4"/>
          <p:cNvSpPr>
            <a:spLocks noChangeShapeType="1"/>
          </p:cNvSpPr>
          <p:nvPr/>
        </p:nvSpPr>
        <p:spPr bwMode="auto">
          <a:xfrm>
            <a:off x="5181600" y="2133600"/>
            <a:ext cx="2667000" cy="0"/>
          </a:xfrm>
          <a:prstGeom prst="line">
            <a:avLst/>
          </a:prstGeom>
          <a:noFill/>
          <a:ln w="19050">
            <a:solidFill>
              <a:schemeClr val="bg2">
                <a:lumMod val="40000"/>
                <a:lumOff val="60000"/>
              </a:schemeClr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06" name="Line 5"/>
          <p:cNvSpPr>
            <a:spLocks noChangeShapeType="1"/>
          </p:cNvSpPr>
          <p:nvPr/>
        </p:nvSpPr>
        <p:spPr bwMode="auto">
          <a:xfrm flipV="1">
            <a:off x="5562600" y="914400"/>
            <a:ext cx="2057400" cy="12192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07" name="Text Box 6"/>
          <p:cNvSpPr txBox="1">
            <a:spLocks noChangeArrowheads="1"/>
          </p:cNvSpPr>
          <p:nvPr/>
        </p:nvSpPr>
        <p:spPr bwMode="auto">
          <a:xfrm>
            <a:off x="7848600" y="1981200"/>
            <a:ext cx="2984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 dirty="0">
                <a:latin typeface="+mn-lt"/>
              </a:rPr>
              <a:t>x</a:t>
            </a:r>
          </a:p>
        </p:txBody>
      </p:sp>
      <p:sp>
        <p:nvSpPr>
          <p:cNvPr id="4108" name="Text Box 7"/>
          <p:cNvSpPr txBox="1">
            <a:spLocks noChangeArrowheads="1"/>
          </p:cNvSpPr>
          <p:nvPr/>
        </p:nvSpPr>
        <p:spPr bwMode="auto">
          <a:xfrm>
            <a:off x="5638800" y="381000"/>
            <a:ext cx="2984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 dirty="0">
                <a:latin typeface="+mn-lt"/>
              </a:rPr>
              <a:t>y</a:t>
            </a:r>
          </a:p>
        </p:txBody>
      </p:sp>
      <p:sp>
        <p:nvSpPr>
          <p:cNvPr id="19" name="Line 5"/>
          <p:cNvSpPr>
            <a:spLocks noChangeShapeType="1"/>
          </p:cNvSpPr>
          <p:nvPr/>
        </p:nvSpPr>
        <p:spPr bwMode="auto">
          <a:xfrm flipV="1">
            <a:off x="7620000" y="914400"/>
            <a:ext cx="0" cy="1219200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" name="Line 5"/>
          <p:cNvSpPr>
            <a:spLocks noChangeShapeType="1"/>
          </p:cNvSpPr>
          <p:nvPr/>
        </p:nvSpPr>
        <p:spPr bwMode="auto">
          <a:xfrm flipV="1">
            <a:off x="5562600" y="2133600"/>
            <a:ext cx="2057400" cy="0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32" name="Group 31"/>
          <p:cNvGrpSpPr/>
          <p:nvPr/>
        </p:nvGrpSpPr>
        <p:grpSpPr>
          <a:xfrm>
            <a:off x="4343400" y="3809999"/>
            <a:ext cx="4572000" cy="1015663"/>
            <a:chOff x="4343400" y="3200400"/>
            <a:chExt cx="4572000" cy="1015663"/>
          </a:xfrm>
        </p:grpSpPr>
        <p:cxnSp>
          <p:nvCxnSpPr>
            <p:cNvPr id="22" name="Straight Arrow Connector 21"/>
            <p:cNvCxnSpPr/>
            <p:nvPr/>
          </p:nvCxnSpPr>
          <p:spPr>
            <a:xfrm flipH="1">
              <a:off x="4343400" y="3657600"/>
              <a:ext cx="609600" cy="0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 Box 9"/>
            <p:cNvSpPr txBox="1">
              <a:spLocks noChangeArrowheads="1"/>
            </p:cNvSpPr>
            <p:nvPr/>
          </p:nvSpPr>
          <p:spPr bwMode="auto">
            <a:xfrm>
              <a:off x="5029200" y="3200400"/>
              <a:ext cx="3886200" cy="1015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2000" dirty="0" smtClean="0">
                  <a:latin typeface="+mn-lt"/>
                </a:rPr>
                <a:t>Think of it as a hypotenuse of the right triangle above because it’s the length of the vector</a:t>
              </a:r>
              <a:endParaRPr lang="en-US" sz="2000" dirty="0">
                <a:latin typeface="+mn-lt"/>
              </a:endParaRPr>
            </a:p>
          </p:txBody>
        </p:sp>
      </p:grpSp>
      <p:sp>
        <p:nvSpPr>
          <p:cNvPr id="24" name="Left Brace 23"/>
          <p:cNvSpPr/>
          <p:nvPr/>
        </p:nvSpPr>
        <p:spPr>
          <a:xfrm rot="16200000">
            <a:off x="1485900" y="5143499"/>
            <a:ext cx="304800" cy="1447800"/>
          </a:xfrm>
          <a:prstGeom prst="leftBrace">
            <a:avLst>
              <a:gd name="adj1" fmla="val 8333"/>
              <a:gd name="adj2" fmla="val 50000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Left Brace 25"/>
          <p:cNvSpPr/>
          <p:nvPr/>
        </p:nvSpPr>
        <p:spPr>
          <a:xfrm rot="16200000">
            <a:off x="6438900" y="1409700"/>
            <a:ext cx="304800" cy="2057400"/>
          </a:xfrm>
          <a:prstGeom prst="leftBrace">
            <a:avLst>
              <a:gd name="adj1" fmla="val 8333"/>
              <a:gd name="adj2" fmla="val 50000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762000" y="6172199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FF0000"/>
                </a:solidFill>
                <a:latin typeface="+mn-lt"/>
              </a:rPr>
              <a:t>x</a:t>
            </a:r>
            <a:r>
              <a:rPr lang="en-US" dirty="0" smtClean="0">
                <a:solidFill>
                  <a:srgbClr val="FF0000"/>
                </a:solidFill>
                <a:latin typeface="+mn-lt"/>
              </a:rPr>
              <a:t> component</a:t>
            </a:r>
            <a:endParaRPr lang="en-US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943600" y="25146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1" dirty="0" smtClean="0">
                <a:solidFill>
                  <a:srgbClr val="FF0000"/>
                </a:solidFill>
                <a:latin typeface="+mn-lt"/>
              </a:rPr>
              <a:t>x</a:t>
            </a:r>
            <a:r>
              <a:rPr lang="en-US" sz="1800" dirty="0" smtClean="0">
                <a:solidFill>
                  <a:srgbClr val="FF0000"/>
                </a:solidFill>
                <a:latin typeface="+mn-lt"/>
              </a:rPr>
              <a:t> component</a:t>
            </a:r>
            <a:endParaRPr lang="en-US" sz="1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7" name="Text Box 13"/>
          <p:cNvSpPr txBox="1">
            <a:spLocks noChangeArrowheads="1"/>
          </p:cNvSpPr>
          <p:nvPr/>
        </p:nvSpPr>
        <p:spPr bwMode="auto">
          <a:xfrm>
            <a:off x="457200" y="3809999"/>
            <a:ext cx="2971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latin typeface="+mn-lt"/>
              </a:rPr>
              <a:t>Remember what this really means:</a:t>
            </a:r>
            <a:endParaRPr lang="en-US" dirty="0">
              <a:latin typeface="+mn-lt"/>
            </a:endParaRPr>
          </a:p>
        </p:txBody>
      </p:sp>
      <p:graphicFrame>
        <p:nvGraphicFramePr>
          <p:cNvPr id="3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1746405"/>
              </p:ext>
            </p:extLst>
          </p:nvPr>
        </p:nvGraphicFramePr>
        <p:xfrm>
          <a:off x="3711575" y="4048125"/>
          <a:ext cx="365125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42" name="Equation" r:id="rId4" imgW="126720" imgH="139680" progId="Equation.DSMT4">
                  <p:embed/>
                </p:oleObj>
              </mc:Choice>
              <mc:Fallback>
                <p:oleObj name="Equation" r:id="rId4" imgW="126720" imgH="139680" progId="Equation.DSMT4">
                  <p:embed/>
                  <p:pic>
                    <p:nvPicPr>
                      <p:cNvPr id="0" name="Picture 2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1575" y="4048125"/>
                        <a:ext cx="365125" cy="388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Left Brace 33"/>
          <p:cNvSpPr/>
          <p:nvPr/>
        </p:nvSpPr>
        <p:spPr>
          <a:xfrm rot="3660000">
            <a:off x="6131439" y="97641"/>
            <a:ext cx="497150" cy="2239824"/>
          </a:xfrm>
          <a:prstGeom prst="leftBrace">
            <a:avLst>
              <a:gd name="adj1" fmla="val 66988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747713" y="2133600"/>
            <a:ext cx="4002087" cy="1014413"/>
            <a:chOff x="747713" y="2133600"/>
            <a:chExt cx="4002087" cy="1014413"/>
          </a:xfrm>
        </p:grpSpPr>
        <p:graphicFrame>
          <p:nvGraphicFramePr>
            <p:cNvPr id="36" name="Object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47851407"/>
                </p:ext>
              </p:extLst>
            </p:nvPr>
          </p:nvGraphicFramePr>
          <p:xfrm>
            <a:off x="747713" y="2133600"/>
            <a:ext cx="4002087" cy="10144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443" name="Equation" r:id="rId6" imgW="1701720" imgH="419040" progId="Equation.DSMT4">
                    <p:embed/>
                  </p:oleObj>
                </mc:Choice>
                <mc:Fallback>
                  <p:oleObj name="Equation" r:id="rId6" imgW="1701720" imgH="41904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7713" y="2133600"/>
                          <a:ext cx="4002087" cy="1014413"/>
                        </a:xfrm>
                        <a:prstGeom prst="rect">
                          <a:avLst/>
                        </a:prstGeom>
                        <a:noFill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8" name="TextBox 37"/>
            <p:cNvSpPr txBox="1"/>
            <p:nvPr/>
          </p:nvSpPr>
          <p:spPr>
            <a:xfrm>
              <a:off x="1752600" y="2133600"/>
              <a:ext cx="1905000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i="1" dirty="0" smtClean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dirty="0" smtClean="0">
                  <a:solidFill>
                    <a:srgbClr val="FF0000"/>
                  </a:solidFill>
                  <a:latin typeface="+mn-lt"/>
                </a:rPr>
                <a:t> component</a:t>
              </a:r>
              <a:endParaRPr lang="en-US" dirty="0">
                <a:solidFill>
                  <a:srgbClr val="FF0000"/>
                </a:solidFill>
                <a:latin typeface="+mn-lt"/>
              </a:endParaRPr>
            </a:p>
          </p:txBody>
        </p:sp>
      </p:grpSp>
      <p:graphicFrame>
        <p:nvGraphicFramePr>
          <p:cNvPr id="4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6560390"/>
              </p:ext>
            </p:extLst>
          </p:nvPr>
        </p:nvGraphicFramePr>
        <p:xfrm>
          <a:off x="403225" y="4973638"/>
          <a:ext cx="3990975" cy="706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44" name="Equation" r:id="rId8" imgW="1549400" imgH="266700" progId="Equation.DSMT4">
                  <p:embed/>
                </p:oleObj>
              </mc:Choice>
              <mc:Fallback>
                <p:oleObj name="Equation" r:id="rId8" imgW="1549400" imgH="266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225" y="4973638"/>
                        <a:ext cx="3990975" cy="70643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5506020"/>
              </p:ext>
            </p:extLst>
          </p:nvPr>
        </p:nvGraphicFramePr>
        <p:xfrm>
          <a:off x="5357813" y="4984750"/>
          <a:ext cx="3154362" cy="69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45" name="Equation" r:id="rId10" imgW="1244600" imgH="266700" progId="Equation.DSMT4">
                  <p:embed/>
                </p:oleObj>
              </mc:Choice>
              <mc:Fallback>
                <p:oleObj name="Equation" r:id="rId10" imgW="1244600" imgH="266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57813" y="4984750"/>
                        <a:ext cx="3154362" cy="69532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Text Box 9"/>
          <p:cNvSpPr txBox="1">
            <a:spLocks noChangeArrowheads="1"/>
          </p:cNvSpPr>
          <p:nvPr/>
        </p:nvSpPr>
        <p:spPr bwMode="auto">
          <a:xfrm>
            <a:off x="4648200" y="5105399"/>
            <a:ext cx="533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latin typeface="+mn-lt"/>
              </a:rPr>
              <a:t>or</a:t>
            </a:r>
            <a:endParaRPr lang="en-US" dirty="0">
              <a:latin typeface="+mn-lt"/>
            </a:endParaRPr>
          </a:p>
        </p:txBody>
      </p:sp>
      <p:sp>
        <p:nvSpPr>
          <p:cNvPr id="44" name="Left Brace 43"/>
          <p:cNvSpPr/>
          <p:nvPr/>
        </p:nvSpPr>
        <p:spPr>
          <a:xfrm rot="16200000">
            <a:off x="6452904" y="5219699"/>
            <a:ext cx="304800" cy="1143000"/>
          </a:xfrm>
          <a:prstGeom prst="leftBrace">
            <a:avLst>
              <a:gd name="adj1" fmla="val 8333"/>
              <a:gd name="adj2" fmla="val 50000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5715000" y="6095999"/>
            <a:ext cx="1752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i="1" dirty="0" smtClean="0">
                <a:solidFill>
                  <a:srgbClr val="FF0000"/>
                </a:solidFill>
                <a:latin typeface="+mn-lt"/>
              </a:rPr>
              <a:t>x</a:t>
            </a:r>
            <a:r>
              <a:rPr lang="en-US" sz="2200" dirty="0" smtClean="0">
                <a:solidFill>
                  <a:srgbClr val="FF0000"/>
                </a:solidFill>
                <a:latin typeface="+mn-lt"/>
              </a:rPr>
              <a:t> component</a:t>
            </a:r>
            <a:endParaRPr lang="en-US" sz="2200" dirty="0">
              <a:solidFill>
                <a:srgbClr val="FF0000"/>
              </a:solidFill>
              <a:latin typeface="+mn-lt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050762"/>
              </p:ext>
            </p:extLst>
          </p:nvPr>
        </p:nvGraphicFramePr>
        <p:xfrm>
          <a:off x="6019800" y="1782763"/>
          <a:ext cx="2540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46" name="Equation" r:id="rId12" imgW="126542" imgH="177708" progId="Equation.DSMT4">
                  <p:embed/>
                </p:oleObj>
              </mc:Choice>
              <mc:Fallback>
                <p:oleObj name="Equation" r:id="rId12" imgW="126542" imgH="177708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0" y="1782763"/>
                        <a:ext cx="2540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243341"/>
              </p:ext>
            </p:extLst>
          </p:nvPr>
        </p:nvGraphicFramePr>
        <p:xfrm>
          <a:off x="3687763" y="3232150"/>
          <a:ext cx="1374775" cy="430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47" name="Equation" r:id="rId14" imgW="583920" imgH="177480" progId="Equation.DSMT4">
                  <p:embed/>
                </p:oleObj>
              </mc:Choice>
              <mc:Fallback>
                <p:oleObj name="Equation" r:id="rId14" imgW="58392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7763" y="3232150"/>
                        <a:ext cx="1374775" cy="43021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TextBox 45"/>
          <p:cNvSpPr txBox="1"/>
          <p:nvPr/>
        </p:nvSpPr>
        <p:spPr>
          <a:xfrm>
            <a:off x="1905000" y="3200400"/>
            <a:ext cx="17526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FF0000"/>
                </a:solidFill>
                <a:latin typeface="+mn-lt"/>
              </a:rPr>
              <a:t>x</a:t>
            </a:r>
            <a:r>
              <a:rPr lang="en-US" dirty="0" smtClean="0">
                <a:solidFill>
                  <a:srgbClr val="FF0000"/>
                </a:solidFill>
                <a:latin typeface="+mn-lt"/>
              </a:rPr>
              <a:t> component</a:t>
            </a:r>
            <a:endParaRPr lang="en-US" dirty="0">
              <a:solidFill>
                <a:srgbClr val="FF0000"/>
              </a:solidFill>
              <a:latin typeface="+mn-lt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6773056"/>
              </p:ext>
            </p:extLst>
          </p:nvPr>
        </p:nvGraphicFramePr>
        <p:xfrm>
          <a:off x="6056313" y="642938"/>
          <a:ext cx="246062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48" name="Equation" r:id="rId16" imgW="126720" imgH="139680" progId="Equation.DSMT4">
                  <p:embed/>
                </p:oleObj>
              </mc:Choice>
              <mc:Fallback>
                <p:oleObj name="Equation" r:id="rId16" imgW="126720" imgH="13968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56313" y="642938"/>
                        <a:ext cx="246062" cy="263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4" grpId="0" animBg="1"/>
      <p:bldP spid="26" grpId="0" animBg="1"/>
      <p:bldP spid="28" grpId="0"/>
      <p:bldP spid="30" grpId="0"/>
      <p:bldP spid="37" grpId="0"/>
      <p:bldP spid="34" grpId="0" animBg="1"/>
      <p:bldP spid="44" grpId="0" animBg="1"/>
      <p:bldP spid="45" grpId="0"/>
      <p:bldP spid="4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5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792897"/>
              </p:ext>
            </p:extLst>
          </p:nvPr>
        </p:nvGraphicFramePr>
        <p:xfrm>
          <a:off x="5356225" y="4986338"/>
          <a:ext cx="3154363" cy="693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280" name="Equation" r:id="rId4" imgW="1244600" imgH="266700" progId="Equation.DSMT4">
                  <p:embed/>
                </p:oleObj>
              </mc:Choice>
              <mc:Fallback>
                <p:oleObj name="Equation" r:id="rId4" imgW="1244600" imgH="266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56225" y="4986338"/>
                        <a:ext cx="3154363" cy="69373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434935"/>
              </p:ext>
            </p:extLst>
          </p:nvPr>
        </p:nvGraphicFramePr>
        <p:xfrm>
          <a:off x="403225" y="4973638"/>
          <a:ext cx="3990975" cy="706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281" name="Equation" r:id="rId6" imgW="1549400" imgH="266700" progId="Equation.DSMT4">
                  <p:embed/>
                </p:oleObj>
              </mc:Choice>
              <mc:Fallback>
                <p:oleObj name="Equation" r:id="rId6" imgW="1549400" imgH="266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225" y="4973638"/>
                        <a:ext cx="3990975" cy="70643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3" name="Text Box 2"/>
          <p:cNvSpPr txBox="1">
            <a:spLocks noChangeArrowheads="1"/>
          </p:cNvSpPr>
          <p:nvPr/>
        </p:nvSpPr>
        <p:spPr bwMode="auto">
          <a:xfrm>
            <a:off x="457200" y="1066800"/>
            <a:ext cx="4343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latin typeface="+mn-lt"/>
              </a:rPr>
              <a:t>A vector is in </a:t>
            </a:r>
            <a:r>
              <a:rPr lang="en-US" u="sng" dirty="0">
                <a:solidFill>
                  <a:schemeClr val="tx2"/>
                </a:solidFill>
                <a:latin typeface="+mn-lt"/>
              </a:rPr>
              <a:t>standard position</a:t>
            </a:r>
            <a:r>
              <a:rPr lang="en-US" dirty="0">
                <a:latin typeface="+mn-lt"/>
              </a:rPr>
              <a:t> if the initial point is at the origin.</a:t>
            </a:r>
          </a:p>
        </p:txBody>
      </p:sp>
      <p:sp>
        <p:nvSpPr>
          <p:cNvPr id="4104" name="Line 3"/>
          <p:cNvSpPr>
            <a:spLocks noChangeShapeType="1"/>
          </p:cNvSpPr>
          <p:nvPr/>
        </p:nvSpPr>
        <p:spPr bwMode="auto">
          <a:xfrm flipV="1">
            <a:off x="5562600" y="533400"/>
            <a:ext cx="0" cy="1981200"/>
          </a:xfrm>
          <a:prstGeom prst="line">
            <a:avLst/>
          </a:prstGeom>
          <a:noFill/>
          <a:ln w="19050">
            <a:solidFill>
              <a:schemeClr val="bg2">
                <a:lumMod val="40000"/>
                <a:lumOff val="60000"/>
              </a:schemeClr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05" name="Line 4"/>
          <p:cNvSpPr>
            <a:spLocks noChangeShapeType="1"/>
          </p:cNvSpPr>
          <p:nvPr/>
        </p:nvSpPr>
        <p:spPr bwMode="auto">
          <a:xfrm>
            <a:off x="5181600" y="2133600"/>
            <a:ext cx="2667000" cy="0"/>
          </a:xfrm>
          <a:prstGeom prst="line">
            <a:avLst/>
          </a:prstGeom>
          <a:noFill/>
          <a:ln w="19050">
            <a:solidFill>
              <a:schemeClr val="bg2">
                <a:lumMod val="40000"/>
                <a:lumOff val="60000"/>
              </a:schemeClr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06" name="Line 5"/>
          <p:cNvSpPr>
            <a:spLocks noChangeShapeType="1"/>
          </p:cNvSpPr>
          <p:nvPr/>
        </p:nvSpPr>
        <p:spPr bwMode="auto">
          <a:xfrm flipV="1">
            <a:off x="5562600" y="914400"/>
            <a:ext cx="2057400" cy="12192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07" name="Text Box 6"/>
          <p:cNvSpPr txBox="1">
            <a:spLocks noChangeArrowheads="1"/>
          </p:cNvSpPr>
          <p:nvPr/>
        </p:nvSpPr>
        <p:spPr bwMode="auto">
          <a:xfrm>
            <a:off x="7848600" y="1981200"/>
            <a:ext cx="2984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 dirty="0">
                <a:latin typeface="+mn-lt"/>
              </a:rPr>
              <a:t>x</a:t>
            </a:r>
          </a:p>
        </p:txBody>
      </p:sp>
      <p:sp>
        <p:nvSpPr>
          <p:cNvPr id="4108" name="Text Box 7"/>
          <p:cNvSpPr txBox="1">
            <a:spLocks noChangeArrowheads="1"/>
          </p:cNvSpPr>
          <p:nvPr/>
        </p:nvSpPr>
        <p:spPr bwMode="auto">
          <a:xfrm>
            <a:off x="5638800" y="381000"/>
            <a:ext cx="2984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 dirty="0">
                <a:latin typeface="+mn-lt"/>
              </a:rPr>
              <a:t>y</a:t>
            </a:r>
          </a:p>
        </p:txBody>
      </p:sp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6019800" y="3200400"/>
            <a:ext cx="2895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latin typeface="+mn-lt"/>
              </a:rPr>
              <a:t>See?  Just SOHCAHTOA</a:t>
            </a:r>
            <a:endParaRPr lang="en-US" sz="2000" dirty="0">
              <a:latin typeface="+mn-lt"/>
            </a:endParaRPr>
          </a:p>
        </p:txBody>
      </p:sp>
      <p:sp>
        <p:nvSpPr>
          <p:cNvPr id="19" name="Line 5"/>
          <p:cNvSpPr>
            <a:spLocks noChangeShapeType="1"/>
          </p:cNvSpPr>
          <p:nvPr/>
        </p:nvSpPr>
        <p:spPr bwMode="auto">
          <a:xfrm flipV="1">
            <a:off x="7620000" y="914400"/>
            <a:ext cx="0" cy="1219200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" name="Line 5"/>
          <p:cNvSpPr>
            <a:spLocks noChangeShapeType="1"/>
          </p:cNvSpPr>
          <p:nvPr/>
        </p:nvSpPr>
        <p:spPr bwMode="auto">
          <a:xfrm flipV="1">
            <a:off x="5562600" y="2133600"/>
            <a:ext cx="2057400" cy="0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" name="Left Brace 24"/>
          <p:cNvSpPr/>
          <p:nvPr/>
        </p:nvSpPr>
        <p:spPr>
          <a:xfrm rot="16200000">
            <a:off x="3390349" y="5172075"/>
            <a:ext cx="327025" cy="1412875"/>
          </a:xfrm>
          <a:prstGeom prst="leftBrace">
            <a:avLst>
              <a:gd name="adj1" fmla="val 8333"/>
              <a:gd name="adj2" fmla="val 50000"/>
            </a:avLst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Left Brace 25"/>
          <p:cNvSpPr/>
          <p:nvPr/>
        </p:nvSpPr>
        <p:spPr>
          <a:xfrm rot="16200000">
            <a:off x="6438900" y="1409700"/>
            <a:ext cx="304800" cy="2057400"/>
          </a:xfrm>
          <a:prstGeom prst="leftBrace">
            <a:avLst>
              <a:gd name="adj1" fmla="val 8333"/>
              <a:gd name="adj2" fmla="val 50000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Left Brace 26"/>
          <p:cNvSpPr/>
          <p:nvPr/>
        </p:nvSpPr>
        <p:spPr>
          <a:xfrm rot="10800000">
            <a:off x="7772400" y="990600"/>
            <a:ext cx="304800" cy="1143000"/>
          </a:xfrm>
          <a:prstGeom prst="leftBrace">
            <a:avLst>
              <a:gd name="adj1" fmla="val 8333"/>
              <a:gd name="adj2" fmla="val 50000"/>
            </a:avLst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2695024" y="6172200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7030A0"/>
                </a:solidFill>
                <a:latin typeface="+mn-lt"/>
              </a:rPr>
              <a:t>y</a:t>
            </a:r>
            <a:r>
              <a:rPr lang="en-US" dirty="0" smtClean="0">
                <a:solidFill>
                  <a:srgbClr val="7030A0"/>
                </a:solidFill>
                <a:latin typeface="+mn-lt"/>
              </a:rPr>
              <a:t> component</a:t>
            </a:r>
            <a:endParaRPr lang="en-US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943600" y="25146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1" dirty="0" smtClean="0">
                <a:solidFill>
                  <a:srgbClr val="FF0000"/>
                </a:solidFill>
                <a:latin typeface="+mn-lt"/>
              </a:rPr>
              <a:t>x</a:t>
            </a:r>
            <a:r>
              <a:rPr lang="en-US" sz="1800" dirty="0" smtClean="0">
                <a:solidFill>
                  <a:srgbClr val="FF0000"/>
                </a:solidFill>
                <a:latin typeface="+mn-lt"/>
              </a:rPr>
              <a:t> component</a:t>
            </a:r>
            <a:endParaRPr lang="en-US" sz="1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924800" y="1219200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smtClean="0">
                <a:solidFill>
                  <a:srgbClr val="7030A0"/>
                </a:solidFill>
                <a:latin typeface="+mn-lt"/>
              </a:rPr>
              <a:t>y</a:t>
            </a:r>
            <a:r>
              <a:rPr lang="en-US" sz="1600" dirty="0" smtClean="0">
                <a:solidFill>
                  <a:srgbClr val="7030A0"/>
                </a:solidFill>
                <a:latin typeface="+mn-lt"/>
              </a:rPr>
              <a:t> component</a:t>
            </a:r>
            <a:endParaRPr lang="en-US" sz="1600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34" name="Left Brace 33"/>
          <p:cNvSpPr/>
          <p:nvPr/>
        </p:nvSpPr>
        <p:spPr>
          <a:xfrm rot="3660000">
            <a:off x="6131439" y="97641"/>
            <a:ext cx="497150" cy="2239824"/>
          </a:xfrm>
          <a:prstGeom prst="leftBrace">
            <a:avLst>
              <a:gd name="adj1" fmla="val 66988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6773056"/>
              </p:ext>
            </p:extLst>
          </p:nvPr>
        </p:nvGraphicFramePr>
        <p:xfrm>
          <a:off x="6056313" y="642938"/>
          <a:ext cx="246062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282" name="Equation" r:id="rId8" imgW="126720" imgH="139680" progId="Equation.DSMT4">
                  <p:embed/>
                </p:oleObj>
              </mc:Choice>
              <mc:Fallback>
                <p:oleObj name="Equation" r:id="rId8" imgW="126720" imgH="1396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56313" y="642938"/>
                        <a:ext cx="246062" cy="263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747713" y="2124835"/>
            <a:ext cx="4002087" cy="1023178"/>
            <a:chOff x="747713" y="2124835"/>
            <a:chExt cx="4002087" cy="1023178"/>
          </a:xfrm>
        </p:grpSpPr>
        <p:graphicFrame>
          <p:nvGraphicFramePr>
            <p:cNvPr id="36" name="Object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65562346"/>
                </p:ext>
              </p:extLst>
            </p:nvPr>
          </p:nvGraphicFramePr>
          <p:xfrm>
            <a:off x="747713" y="2133600"/>
            <a:ext cx="4002087" cy="10144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0283" name="Equation" r:id="rId10" imgW="1701720" imgH="419040" progId="Equation.DSMT4">
                    <p:embed/>
                  </p:oleObj>
                </mc:Choice>
                <mc:Fallback>
                  <p:oleObj name="Equation" r:id="rId10" imgW="1701720" imgH="41904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7713" y="2133600"/>
                          <a:ext cx="4002087" cy="1014413"/>
                        </a:xfrm>
                        <a:prstGeom prst="rect">
                          <a:avLst/>
                        </a:prstGeom>
                        <a:noFill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8" name="TextBox 37"/>
            <p:cNvSpPr txBox="1"/>
            <p:nvPr/>
          </p:nvSpPr>
          <p:spPr>
            <a:xfrm>
              <a:off x="1752600" y="2124835"/>
              <a:ext cx="1905000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i="1" dirty="0" smtClean="0">
                  <a:solidFill>
                    <a:srgbClr val="7030A0"/>
                  </a:solidFill>
                  <a:latin typeface="+mn-lt"/>
                </a:rPr>
                <a:t>y</a:t>
              </a:r>
              <a:r>
                <a:rPr lang="en-US" dirty="0" smtClean="0">
                  <a:solidFill>
                    <a:srgbClr val="7030A0"/>
                  </a:solidFill>
                  <a:latin typeface="+mn-lt"/>
                </a:rPr>
                <a:t> component</a:t>
              </a:r>
              <a:endParaRPr lang="en-US" dirty="0">
                <a:solidFill>
                  <a:srgbClr val="7030A0"/>
                </a:solidFill>
                <a:latin typeface="+mn-lt"/>
              </a:endParaRPr>
            </a:p>
          </p:txBody>
        </p:sp>
      </p:grpSp>
      <p:sp>
        <p:nvSpPr>
          <p:cNvPr id="46" name="Left Brace 45"/>
          <p:cNvSpPr/>
          <p:nvPr/>
        </p:nvSpPr>
        <p:spPr>
          <a:xfrm rot="16200000">
            <a:off x="7803316" y="5192712"/>
            <a:ext cx="327025" cy="1219200"/>
          </a:xfrm>
          <a:prstGeom prst="leftBrace">
            <a:avLst>
              <a:gd name="adj1" fmla="val 8333"/>
              <a:gd name="adj2" fmla="val 50000"/>
            </a:avLst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7428661" y="6096000"/>
            <a:ext cx="1752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i="1" dirty="0" smtClean="0">
                <a:solidFill>
                  <a:srgbClr val="7030A0"/>
                </a:solidFill>
                <a:latin typeface="+mn-lt"/>
              </a:rPr>
              <a:t>y</a:t>
            </a:r>
            <a:r>
              <a:rPr lang="en-US" sz="2200" dirty="0" smtClean="0">
                <a:solidFill>
                  <a:srgbClr val="7030A0"/>
                </a:solidFill>
                <a:latin typeface="+mn-lt"/>
              </a:rPr>
              <a:t> component</a:t>
            </a:r>
            <a:endParaRPr lang="en-US" sz="2200" dirty="0">
              <a:solidFill>
                <a:srgbClr val="7030A0"/>
              </a:solidFill>
              <a:latin typeface="+mn-lt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1429641"/>
              </p:ext>
            </p:extLst>
          </p:nvPr>
        </p:nvGraphicFramePr>
        <p:xfrm>
          <a:off x="6019800" y="1782763"/>
          <a:ext cx="2540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284" name="Equation" r:id="rId12" imgW="126542" imgH="177708" progId="Equation.DSMT4">
                  <p:embed/>
                </p:oleObj>
              </mc:Choice>
              <mc:Fallback>
                <p:oleObj name="Equation" r:id="rId12" imgW="126542" imgH="177708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0" y="1782763"/>
                        <a:ext cx="2540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1" name="Group 40"/>
          <p:cNvGrpSpPr/>
          <p:nvPr/>
        </p:nvGrpSpPr>
        <p:grpSpPr>
          <a:xfrm>
            <a:off x="4343400" y="3809999"/>
            <a:ext cx="4572000" cy="1015663"/>
            <a:chOff x="4343400" y="3200400"/>
            <a:chExt cx="4572000" cy="1015663"/>
          </a:xfrm>
        </p:grpSpPr>
        <p:cxnSp>
          <p:nvCxnSpPr>
            <p:cNvPr id="48" name="Straight Arrow Connector 47"/>
            <p:cNvCxnSpPr/>
            <p:nvPr/>
          </p:nvCxnSpPr>
          <p:spPr>
            <a:xfrm flipH="1">
              <a:off x="4343400" y="3657600"/>
              <a:ext cx="609600" cy="0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 Box 9"/>
            <p:cNvSpPr txBox="1">
              <a:spLocks noChangeArrowheads="1"/>
            </p:cNvSpPr>
            <p:nvPr/>
          </p:nvSpPr>
          <p:spPr bwMode="auto">
            <a:xfrm>
              <a:off x="5029200" y="3200400"/>
              <a:ext cx="3886200" cy="1015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2000" dirty="0" smtClean="0">
                  <a:latin typeface="+mn-lt"/>
                </a:rPr>
                <a:t>Think of it as a hypotenuse of the right triangle above because it’s the length of the vector</a:t>
              </a:r>
              <a:endParaRPr lang="en-US" sz="2000" dirty="0">
                <a:latin typeface="+mn-lt"/>
              </a:endParaRPr>
            </a:p>
          </p:txBody>
        </p:sp>
      </p:grpSp>
      <p:sp>
        <p:nvSpPr>
          <p:cNvPr id="50" name="Left Brace 49"/>
          <p:cNvSpPr/>
          <p:nvPr/>
        </p:nvSpPr>
        <p:spPr>
          <a:xfrm rot="16200000">
            <a:off x="1485900" y="5143499"/>
            <a:ext cx="304800" cy="1447800"/>
          </a:xfrm>
          <a:prstGeom prst="leftBrace">
            <a:avLst>
              <a:gd name="adj1" fmla="val 8333"/>
              <a:gd name="adj2" fmla="val 50000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/>
          <p:cNvSpPr txBox="1"/>
          <p:nvPr/>
        </p:nvSpPr>
        <p:spPr>
          <a:xfrm>
            <a:off x="762000" y="6172199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FF0000"/>
                </a:solidFill>
                <a:latin typeface="+mn-lt"/>
              </a:rPr>
              <a:t>x</a:t>
            </a:r>
            <a:r>
              <a:rPr lang="en-US" dirty="0" smtClean="0">
                <a:solidFill>
                  <a:srgbClr val="FF0000"/>
                </a:solidFill>
                <a:latin typeface="+mn-lt"/>
              </a:rPr>
              <a:t> component</a:t>
            </a:r>
            <a:endParaRPr lang="en-US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2" name="Text Box 13"/>
          <p:cNvSpPr txBox="1">
            <a:spLocks noChangeArrowheads="1"/>
          </p:cNvSpPr>
          <p:nvPr/>
        </p:nvSpPr>
        <p:spPr bwMode="auto">
          <a:xfrm>
            <a:off x="457200" y="3809999"/>
            <a:ext cx="2971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latin typeface="+mn-lt"/>
              </a:rPr>
              <a:t>Remember what this really means:</a:t>
            </a:r>
            <a:endParaRPr lang="en-US" dirty="0">
              <a:latin typeface="+mn-lt"/>
            </a:endParaRPr>
          </a:p>
        </p:txBody>
      </p:sp>
      <p:graphicFrame>
        <p:nvGraphicFramePr>
          <p:cNvPr id="53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4639260"/>
              </p:ext>
            </p:extLst>
          </p:nvPr>
        </p:nvGraphicFramePr>
        <p:xfrm>
          <a:off x="3711575" y="4048125"/>
          <a:ext cx="365125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285" name="Equation" r:id="rId14" imgW="126720" imgH="139680" progId="Equation.DSMT4">
                  <p:embed/>
                </p:oleObj>
              </mc:Choice>
              <mc:Fallback>
                <p:oleObj name="Equation" r:id="rId14" imgW="126720" imgH="1396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1575" y="4048125"/>
                        <a:ext cx="365125" cy="388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" name="Text Box 9"/>
          <p:cNvSpPr txBox="1">
            <a:spLocks noChangeArrowheads="1"/>
          </p:cNvSpPr>
          <p:nvPr/>
        </p:nvSpPr>
        <p:spPr bwMode="auto">
          <a:xfrm>
            <a:off x="4648200" y="5105399"/>
            <a:ext cx="533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latin typeface="+mn-lt"/>
              </a:rPr>
              <a:t>or</a:t>
            </a:r>
            <a:endParaRPr lang="en-US" dirty="0">
              <a:latin typeface="+mn-lt"/>
            </a:endParaRPr>
          </a:p>
        </p:txBody>
      </p:sp>
      <p:sp>
        <p:nvSpPr>
          <p:cNvPr id="57" name="Left Brace 56"/>
          <p:cNvSpPr/>
          <p:nvPr/>
        </p:nvSpPr>
        <p:spPr>
          <a:xfrm rot="16200000">
            <a:off x="6452904" y="5219699"/>
            <a:ext cx="304800" cy="1143000"/>
          </a:xfrm>
          <a:prstGeom prst="leftBrace">
            <a:avLst>
              <a:gd name="adj1" fmla="val 8333"/>
              <a:gd name="adj2" fmla="val 50000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/>
          <p:cNvSpPr txBox="1"/>
          <p:nvPr/>
        </p:nvSpPr>
        <p:spPr>
          <a:xfrm>
            <a:off x="5715000" y="6095999"/>
            <a:ext cx="1752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i="1" dirty="0" smtClean="0">
                <a:solidFill>
                  <a:srgbClr val="FF0000"/>
                </a:solidFill>
                <a:latin typeface="+mn-lt"/>
              </a:rPr>
              <a:t>x</a:t>
            </a:r>
            <a:r>
              <a:rPr lang="en-US" sz="2200" dirty="0" smtClean="0">
                <a:solidFill>
                  <a:srgbClr val="FF0000"/>
                </a:solidFill>
                <a:latin typeface="+mn-lt"/>
              </a:rPr>
              <a:t> component</a:t>
            </a:r>
            <a:endParaRPr lang="en-US" sz="2200" dirty="0">
              <a:solidFill>
                <a:srgbClr val="FF0000"/>
              </a:solidFill>
              <a:latin typeface="+mn-lt"/>
            </a:endParaRPr>
          </a:p>
        </p:txBody>
      </p:sp>
      <p:graphicFrame>
        <p:nvGraphicFramePr>
          <p:cNvPr id="59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7586585"/>
              </p:ext>
            </p:extLst>
          </p:nvPr>
        </p:nvGraphicFramePr>
        <p:xfrm>
          <a:off x="3687763" y="3232150"/>
          <a:ext cx="1374775" cy="430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286" name="Equation" r:id="rId16" imgW="583920" imgH="177480" progId="Equation.DSMT4">
                  <p:embed/>
                </p:oleObj>
              </mc:Choice>
              <mc:Fallback>
                <p:oleObj name="Equation" r:id="rId16" imgW="58392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7763" y="3232150"/>
                        <a:ext cx="1374775" cy="43021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1905000" y="3200400"/>
            <a:ext cx="17526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7030A0"/>
                </a:solidFill>
                <a:latin typeface="Times New Roman"/>
                <a:cs typeface="Times New Roman"/>
              </a:rPr>
              <a:t>y</a:t>
            </a:r>
            <a:r>
              <a:rPr lang="en-US" dirty="0">
                <a:solidFill>
                  <a:srgbClr val="7030A0"/>
                </a:solidFill>
                <a:latin typeface="Times New Roman"/>
                <a:cs typeface="Times New Roman"/>
              </a:rPr>
              <a:t> component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96521771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5" grpId="0" animBg="1"/>
      <p:bldP spid="27" grpId="0" animBg="1"/>
      <p:bldP spid="29" grpId="0"/>
      <p:bldP spid="31" grpId="0"/>
      <p:bldP spid="46" grpId="0" animBg="1"/>
      <p:bldP spid="47" grpId="0"/>
      <p:bldP spid="6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228600" y="2667000"/>
            <a:ext cx="5791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latin typeface="+mn-lt"/>
              </a:rPr>
              <a:t>The direction of a vector </a:t>
            </a:r>
            <a:r>
              <a:rPr lang="en-US" sz="2800" b="1" dirty="0" smtClean="0">
                <a:latin typeface="+mn-lt"/>
              </a:rPr>
              <a:t>v</a:t>
            </a:r>
            <a:r>
              <a:rPr lang="en-US" dirty="0" smtClean="0">
                <a:latin typeface="+mn-lt"/>
              </a:rPr>
              <a:t> is found this way:</a:t>
            </a:r>
            <a:endParaRPr lang="en-US" dirty="0">
              <a:latin typeface="+mn-lt"/>
            </a:endParaRPr>
          </a:p>
        </p:txBody>
      </p:sp>
      <p:graphicFrame>
        <p:nvGraphicFramePr>
          <p:cNvPr id="1433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202574"/>
              </p:ext>
            </p:extLst>
          </p:nvPr>
        </p:nvGraphicFramePr>
        <p:xfrm>
          <a:off x="3106738" y="5092700"/>
          <a:ext cx="2870200" cy="1189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82" name="Equation" r:id="rId4" imgW="1041120" imgH="431640" progId="Equation.DSMT4">
                  <p:embed/>
                </p:oleObj>
              </mc:Choice>
              <mc:Fallback>
                <p:oleObj name="Equation" r:id="rId4" imgW="1041120" imgH="431640" progId="Equation.DSMT4">
                  <p:embed/>
                  <p:pic>
                    <p:nvPicPr>
                      <p:cNvPr id="0" name="Picture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6738" y="5092700"/>
                        <a:ext cx="2870200" cy="11890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6858000" y="5257800"/>
            <a:ext cx="17526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800" dirty="0" smtClean="0">
                <a:latin typeface="+mn-lt"/>
              </a:rPr>
              <a:t>So this is just the </a:t>
            </a:r>
            <a:r>
              <a:rPr lang="en-US" sz="1800" i="1" dirty="0" smtClean="0">
                <a:latin typeface="+mn-lt"/>
              </a:rPr>
              <a:t>x</a:t>
            </a:r>
            <a:r>
              <a:rPr lang="en-US" sz="1800" dirty="0" smtClean="0">
                <a:latin typeface="+mn-lt"/>
              </a:rPr>
              <a:t> component divided by the magnitude</a:t>
            </a:r>
            <a:endParaRPr lang="en-US" sz="1800" dirty="0">
              <a:latin typeface="+mn-lt"/>
            </a:endParaRPr>
          </a:p>
        </p:txBody>
      </p:sp>
      <p:sp>
        <p:nvSpPr>
          <p:cNvPr id="14342" name="Line 6"/>
          <p:cNvSpPr>
            <a:spLocks noChangeShapeType="1"/>
          </p:cNvSpPr>
          <p:nvPr/>
        </p:nvSpPr>
        <p:spPr bwMode="auto">
          <a:xfrm flipH="1" flipV="1">
            <a:off x="6172200" y="5638800"/>
            <a:ext cx="5334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343" name="Line 7"/>
          <p:cNvSpPr>
            <a:spLocks noChangeShapeType="1"/>
          </p:cNvSpPr>
          <p:nvPr/>
        </p:nvSpPr>
        <p:spPr bwMode="auto">
          <a:xfrm flipV="1">
            <a:off x="2057400" y="5867400"/>
            <a:ext cx="1828800" cy="609600"/>
          </a:xfrm>
          <a:prstGeom prst="line">
            <a:avLst/>
          </a:prstGeom>
          <a:noFill/>
          <a:ln w="25400">
            <a:solidFill>
              <a:srgbClr val="9900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81000" y="5562600"/>
            <a:ext cx="18288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 smtClean="0">
                <a:latin typeface="+mn-lt"/>
              </a:rPr>
              <a:t>How would we determine which one?</a:t>
            </a:r>
            <a:endParaRPr lang="en-US" sz="2200" dirty="0">
              <a:latin typeface="+mn-lt"/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228600" y="457200"/>
            <a:ext cx="5105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latin typeface="+mn-lt"/>
              </a:rPr>
              <a:t>If it’s the angle that you need to find, then you need to know this:</a:t>
            </a:r>
            <a:endParaRPr lang="en-US" dirty="0">
              <a:latin typeface="+mn-lt"/>
            </a:endParaRPr>
          </a:p>
        </p:txBody>
      </p:sp>
      <p:sp>
        <p:nvSpPr>
          <p:cNvPr id="11" name="Line 3"/>
          <p:cNvSpPr>
            <a:spLocks noChangeShapeType="1"/>
          </p:cNvSpPr>
          <p:nvPr/>
        </p:nvSpPr>
        <p:spPr bwMode="auto">
          <a:xfrm flipV="1">
            <a:off x="5562600" y="533400"/>
            <a:ext cx="0" cy="1981200"/>
          </a:xfrm>
          <a:prstGeom prst="line">
            <a:avLst/>
          </a:prstGeom>
          <a:noFill/>
          <a:ln w="19050">
            <a:solidFill>
              <a:schemeClr val="bg2">
                <a:lumMod val="40000"/>
                <a:lumOff val="60000"/>
              </a:schemeClr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" name="Line 5"/>
          <p:cNvSpPr>
            <a:spLocks noChangeShapeType="1"/>
          </p:cNvSpPr>
          <p:nvPr/>
        </p:nvSpPr>
        <p:spPr bwMode="auto">
          <a:xfrm flipV="1">
            <a:off x="5562600" y="914400"/>
            <a:ext cx="2057400" cy="12192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7848600" y="1981200"/>
            <a:ext cx="2984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 dirty="0">
                <a:latin typeface="+mn-lt"/>
              </a:rPr>
              <a:t>x</a:t>
            </a: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5638800" y="381000"/>
            <a:ext cx="2984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 dirty="0">
                <a:latin typeface="+mn-lt"/>
              </a:rPr>
              <a:t>y</a:t>
            </a:r>
          </a:p>
        </p:txBody>
      </p:sp>
      <p:sp>
        <p:nvSpPr>
          <p:cNvPr id="15" name="Line 5"/>
          <p:cNvSpPr>
            <a:spLocks noChangeShapeType="1"/>
          </p:cNvSpPr>
          <p:nvPr/>
        </p:nvSpPr>
        <p:spPr bwMode="auto">
          <a:xfrm flipV="1">
            <a:off x="7620000" y="914400"/>
            <a:ext cx="0" cy="1219200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" name="Line 5"/>
          <p:cNvSpPr>
            <a:spLocks noChangeShapeType="1"/>
          </p:cNvSpPr>
          <p:nvPr/>
        </p:nvSpPr>
        <p:spPr bwMode="auto">
          <a:xfrm flipV="1">
            <a:off x="5562600" y="2133600"/>
            <a:ext cx="2057400" cy="0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" name="Left Brace 16"/>
          <p:cNvSpPr/>
          <p:nvPr/>
        </p:nvSpPr>
        <p:spPr>
          <a:xfrm rot="16200000">
            <a:off x="6438900" y="1409700"/>
            <a:ext cx="304800" cy="2057400"/>
          </a:xfrm>
          <a:prstGeom prst="leftBrace">
            <a:avLst>
              <a:gd name="adj1" fmla="val 8333"/>
              <a:gd name="adj2" fmla="val 50000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Left Brace 17"/>
          <p:cNvSpPr/>
          <p:nvPr/>
        </p:nvSpPr>
        <p:spPr>
          <a:xfrm rot="10800000">
            <a:off x="7772400" y="990600"/>
            <a:ext cx="304800" cy="1143000"/>
          </a:xfrm>
          <a:prstGeom prst="leftBrace">
            <a:avLst>
              <a:gd name="adj1" fmla="val 8333"/>
              <a:gd name="adj2" fmla="val 50000"/>
            </a:avLst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5943600" y="25146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1" dirty="0" smtClean="0">
                <a:solidFill>
                  <a:srgbClr val="FF0000"/>
                </a:solidFill>
                <a:latin typeface="+mn-lt"/>
              </a:rPr>
              <a:t>x</a:t>
            </a:r>
            <a:r>
              <a:rPr lang="en-US" sz="1800" dirty="0" smtClean="0">
                <a:solidFill>
                  <a:srgbClr val="FF0000"/>
                </a:solidFill>
                <a:latin typeface="+mn-lt"/>
              </a:rPr>
              <a:t> component</a:t>
            </a:r>
            <a:endParaRPr lang="en-US" sz="1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924800" y="1219200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smtClean="0">
                <a:solidFill>
                  <a:srgbClr val="7030A0"/>
                </a:solidFill>
                <a:latin typeface="+mn-lt"/>
              </a:rPr>
              <a:t>y</a:t>
            </a:r>
            <a:r>
              <a:rPr lang="en-US" sz="1600" dirty="0" smtClean="0">
                <a:solidFill>
                  <a:srgbClr val="7030A0"/>
                </a:solidFill>
                <a:latin typeface="+mn-lt"/>
              </a:rPr>
              <a:t> component</a:t>
            </a:r>
            <a:endParaRPr lang="en-US" sz="1600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21" name="Left Brace 20"/>
          <p:cNvSpPr/>
          <p:nvPr/>
        </p:nvSpPr>
        <p:spPr>
          <a:xfrm rot="3660000">
            <a:off x="6131439" y="97641"/>
            <a:ext cx="497150" cy="2239824"/>
          </a:xfrm>
          <a:prstGeom prst="leftBrace">
            <a:avLst>
              <a:gd name="adj1" fmla="val 66988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066942"/>
              </p:ext>
            </p:extLst>
          </p:nvPr>
        </p:nvGraphicFramePr>
        <p:xfrm>
          <a:off x="6056313" y="642938"/>
          <a:ext cx="246062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83" name="Equation" r:id="rId6" imgW="126720" imgH="139680" progId="Equation.DSMT4">
                  <p:embed/>
                </p:oleObj>
              </mc:Choice>
              <mc:Fallback>
                <p:oleObj name="Equation" r:id="rId6" imgW="126720" imgH="1396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56313" y="642938"/>
                        <a:ext cx="246062" cy="263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3233521"/>
              </p:ext>
            </p:extLst>
          </p:nvPr>
        </p:nvGraphicFramePr>
        <p:xfrm>
          <a:off x="6019800" y="1782763"/>
          <a:ext cx="2540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84" name="Equation" r:id="rId8" imgW="126542" imgH="177708" progId="Equation.DSMT4">
                  <p:embed/>
                </p:oleObj>
              </mc:Choice>
              <mc:Fallback>
                <p:oleObj name="Equation" r:id="rId8" imgW="126542" imgH="177708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0" y="1782763"/>
                        <a:ext cx="2540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4182944"/>
              </p:ext>
            </p:extLst>
          </p:nvPr>
        </p:nvGraphicFramePr>
        <p:xfrm>
          <a:off x="2133600" y="3200400"/>
          <a:ext cx="1924594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85" name="Equation" r:id="rId10" imgW="863600" imgH="444500" progId="Equation.DSMT4">
                  <p:embed/>
                </p:oleObj>
              </mc:Choice>
              <mc:Fallback>
                <p:oleObj name="Equation" r:id="rId10" imgW="863600" imgH="444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3200400"/>
                        <a:ext cx="1924594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6192910"/>
              </p:ext>
            </p:extLst>
          </p:nvPr>
        </p:nvGraphicFramePr>
        <p:xfrm>
          <a:off x="6172200" y="3298825"/>
          <a:ext cx="481013" cy="877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86" name="Equation" r:id="rId12" imgW="215640" imgH="393480" progId="Equation.DSMT4">
                  <p:embed/>
                </p:oleObj>
              </mc:Choice>
              <mc:Fallback>
                <p:oleObj name="Equation" r:id="rId12" imgW="21564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2200" y="3298825"/>
                        <a:ext cx="481013" cy="877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4101343"/>
              </p:ext>
            </p:extLst>
          </p:nvPr>
        </p:nvGraphicFramePr>
        <p:xfrm>
          <a:off x="4038600" y="3200400"/>
          <a:ext cx="2152650" cy="935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87" name="Equation" r:id="rId14" imgW="965200" imgH="419100" progId="Equation.DSMT4">
                  <p:embed/>
                </p:oleObj>
              </mc:Choice>
              <mc:Fallback>
                <p:oleObj name="Equation" r:id="rId14" imgW="9652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3200400"/>
                        <a:ext cx="2152650" cy="935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28600" y="1371600"/>
            <a:ext cx="472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  <a:latin typeface="Times New Roman"/>
                <a:cs typeface="Times New Roman"/>
              </a:rPr>
              <a:t>Remember that the magnitude and components form a right triangle</a:t>
            </a:r>
            <a:endParaRPr lang="en-US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27" name="Text Box 2"/>
          <p:cNvSpPr txBox="1">
            <a:spLocks noChangeArrowheads="1"/>
          </p:cNvSpPr>
          <p:nvPr/>
        </p:nvSpPr>
        <p:spPr bwMode="auto">
          <a:xfrm>
            <a:off x="2209800" y="4343400"/>
            <a:ext cx="4114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latin typeface="+mn-lt"/>
              </a:rPr>
              <a:t>The direction </a:t>
            </a:r>
            <a:r>
              <a:rPr lang="en-US" sz="2800" b="1" dirty="0" smtClean="0">
                <a:latin typeface="+mn-lt"/>
              </a:rPr>
              <a:t>v</a:t>
            </a:r>
            <a:r>
              <a:rPr lang="en-US" dirty="0" smtClean="0">
                <a:latin typeface="+mn-lt"/>
              </a:rPr>
              <a:t> is the angle </a:t>
            </a:r>
            <a:r>
              <a:rPr lang="en-US" i="1" dirty="0" err="1" smtClean="0">
                <a:latin typeface="+mn-lt"/>
              </a:rPr>
              <a:t>θ</a:t>
            </a:r>
            <a:endParaRPr lang="en-US" i="1" dirty="0">
              <a:latin typeface="+mn-lt"/>
            </a:endParaRPr>
          </a:p>
        </p:txBody>
      </p:sp>
    </p:spTree>
    <p:custDataLst>
      <p:tags r:id="rId2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40" grpId="0" autoUpdateAnimBg="0"/>
      <p:bldP spid="14342" grpId="0" animBg="1"/>
      <p:bldP spid="14343" grpId="0" animBg="1"/>
      <p:bldP spid="10" grpId="0"/>
      <p:bldP spid="9" grpId="0"/>
      <p:bldP spid="4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228600" y="457200"/>
            <a:ext cx="5105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latin typeface="+mn-lt"/>
              </a:rPr>
              <a:t>If it’s the angle that you need to find, then you need to know this:</a:t>
            </a:r>
            <a:endParaRPr lang="en-US" dirty="0">
              <a:latin typeface="+mn-lt"/>
            </a:endParaRPr>
          </a:p>
        </p:txBody>
      </p:sp>
      <p:sp>
        <p:nvSpPr>
          <p:cNvPr id="11" name="Line 3"/>
          <p:cNvSpPr>
            <a:spLocks noChangeShapeType="1"/>
          </p:cNvSpPr>
          <p:nvPr/>
        </p:nvSpPr>
        <p:spPr bwMode="auto">
          <a:xfrm rot="10800000" flipV="1">
            <a:off x="5562600" y="533400"/>
            <a:ext cx="0" cy="1981200"/>
          </a:xfrm>
          <a:prstGeom prst="line">
            <a:avLst/>
          </a:prstGeom>
          <a:noFill/>
          <a:ln w="19050">
            <a:solidFill>
              <a:schemeClr val="bg2">
                <a:lumMod val="40000"/>
                <a:lumOff val="60000"/>
              </a:schemeClr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" name="Line 5"/>
          <p:cNvSpPr>
            <a:spLocks noChangeShapeType="1"/>
          </p:cNvSpPr>
          <p:nvPr/>
        </p:nvSpPr>
        <p:spPr bwMode="auto">
          <a:xfrm rot="3660000" flipV="1">
            <a:off x="5562600" y="914400"/>
            <a:ext cx="2057400" cy="12192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5257800" y="381000"/>
            <a:ext cx="2984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 dirty="0">
                <a:latin typeface="+mn-lt"/>
              </a:rPr>
              <a:t>y</a:t>
            </a:r>
          </a:p>
        </p:txBody>
      </p:sp>
      <p:sp>
        <p:nvSpPr>
          <p:cNvPr id="15" name="Line 5"/>
          <p:cNvSpPr>
            <a:spLocks noChangeShapeType="1"/>
          </p:cNvSpPr>
          <p:nvPr/>
        </p:nvSpPr>
        <p:spPr bwMode="auto">
          <a:xfrm rot="10800000" flipV="1">
            <a:off x="7620000" y="914400"/>
            <a:ext cx="0" cy="1219200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" name="Line 5"/>
          <p:cNvSpPr>
            <a:spLocks noChangeShapeType="1"/>
          </p:cNvSpPr>
          <p:nvPr/>
        </p:nvSpPr>
        <p:spPr bwMode="auto">
          <a:xfrm flipV="1">
            <a:off x="5562600" y="914400"/>
            <a:ext cx="2057400" cy="0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" name="Left Brace 16"/>
          <p:cNvSpPr/>
          <p:nvPr/>
        </p:nvSpPr>
        <p:spPr>
          <a:xfrm rot="5400000">
            <a:off x="6438900" y="-266700"/>
            <a:ext cx="304800" cy="2057400"/>
          </a:xfrm>
          <a:prstGeom prst="leftBrace">
            <a:avLst>
              <a:gd name="adj1" fmla="val 8333"/>
              <a:gd name="adj2" fmla="val 50000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Left Brace 17"/>
          <p:cNvSpPr/>
          <p:nvPr/>
        </p:nvSpPr>
        <p:spPr>
          <a:xfrm rot="10800000">
            <a:off x="7696200" y="914400"/>
            <a:ext cx="304800" cy="1143000"/>
          </a:xfrm>
          <a:prstGeom prst="leftBrace">
            <a:avLst>
              <a:gd name="adj1" fmla="val 8333"/>
              <a:gd name="adj2" fmla="val 50000"/>
            </a:avLst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5867400" y="1524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1" dirty="0" smtClean="0">
                <a:solidFill>
                  <a:srgbClr val="FF0000"/>
                </a:solidFill>
                <a:latin typeface="+mn-lt"/>
              </a:rPr>
              <a:t>x</a:t>
            </a:r>
            <a:r>
              <a:rPr lang="en-US" sz="1800" dirty="0" smtClean="0">
                <a:solidFill>
                  <a:srgbClr val="FF0000"/>
                </a:solidFill>
                <a:latin typeface="+mn-lt"/>
              </a:rPr>
              <a:t> component</a:t>
            </a:r>
            <a:endParaRPr lang="en-US" sz="1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915179" y="1219200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smtClean="0">
                <a:solidFill>
                  <a:srgbClr val="7030A0"/>
                </a:solidFill>
                <a:latin typeface="+mn-lt"/>
              </a:rPr>
              <a:t>y</a:t>
            </a:r>
            <a:r>
              <a:rPr lang="en-US" sz="1600" dirty="0" smtClean="0">
                <a:solidFill>
                  <a:srgbClr val="7030A0"/>
                </a:solidFill>
                <a:latin typeface="+mn-lt"/>
              </a:rPr>
              <a:t> component</a:t>
            </a:r>
            <a:endParaRPr lang="en-US" sz="1600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21" name="Left Brace 20"/>
          <p:cNvSpPr/>
          <p:nvPr/>
        </p:nvSpPr>
        <p:spPr>
          <a:xfrm rot="18021468">
            <a:off x="6177411" y="651181"/>
            <a:ext cx="497150" cy="2239824"/>
          </a:xfrm>
          <a:prstGeom prst="leftBrace">
            <a:avLst>
              <a:gd name="adj1" fmla="val 66988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4691493"/>
              </p:ext>
            </p:extLst>
          </p:nvPr>
        </p:nvGraphicFramePr>
        <p:xfrm>
          <a:off x="6056313" y="2014538"/>
          <a:ext cx="246062" cy="26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529" name="Equation" r:id="rId4" imgW="126720" imgH="139680" progId="Equation.DSMT4">
                  <p:embed/>
                </p:oleObj>
              </mc:Choice>
              <mc:Fallback>
                <p:oleObj name="Equation" r:id="rId4" imgW="126720" imgH="1396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56313" y="2014538"/>
                        <a:ext cx="246062" cy="265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526798"/>
              </p:ext>
            </p:extLst>
          </p:nvPr>
        </p:nvGraphicFramePr>
        <p:xfrm>
          <a:off x="6019800" y="914400"/>
          <a:ext cx="2540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530" name="Equation" r:id="rId6" imgW="126542" imgH="177708" progId="Equation.DSMT4">
                  <p:embed/>
                </p:oleObj>
              </mc:Choice>
              <mc:Fallback>
                <p:oleObj name="Equation" r:id="rId6" imgW="126542" imgH="177708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0" y="914400"/>
                        <a:ext cx="2540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04800" y="1371600"/>
            <a:ext cx="472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  <a:latin typeface="Times New Roman"/>
                <a:cs typeface="Times New Roman"/>
              </a:rPr>
              <a:t>Remember that the magnitude and components form a right triangle</a:t>
            </a:r>
            <a:endParaRPr lang="en-US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934200" y="2514600"/>
            <a:ext cx="1828800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800" dirty="0" smtClean="0">
                <a:latin typeface="+mn-lt"/>
              </a:rPr>
              <a:t>The direction angle here is negative because the </a:t>
            </a:r>
            <a:r>
              <a:rPr lang="en-US" sz="1800" i="1" dirty="0" smtClean="0">
                <a:latin typeface="+mn-lt"/>
              </a:rPr>
              <a:t>y </a:t>
            </a:r>
            <a:r>
              <a:rPr lang="en-US" sz="1800" dirty="0" smtClean="0">
                <a:latin typeface="+mn-lt"/>
              </a:rPr>
              <a:t>component is in a lower quadrant</a:t>
            </a:r>
            <a:endParaRPr lang="en-US" sz="1800" dirty="0">
              <a:latin typeface="+mn-lt"/>
            </a:endParaRPr>
          </a:p>
        </p:txBody>
      </p:sp>
      <p:sp>
        <p:nvSpPr>
          <p:cNvPr id="28" name="Text Box 2"/>
          <p:cNvSpPr txBox="1">
            <a:spLocks noChangeArrowheads="1"/>
          </p:cNvSpPr>
          <p:nvPr/>
        </p:nvSpPr>
        <p:spPr bwMode="auto">
          <a:xfrm>
            <a:off x="228600" y="2667000"/>
            <a:ext cx="5791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latin typeface="+mn-lt"/>
              </a:rPr>
              <a:t>The direction of a vector </a:t>
            </a:r>
            <a:r>
              <a:rPr lang="en-US" sz="2800" b="1" dirty="0" smtClean="0">
                <a:latin typeface="+mn-lt"/>
              </a:rPr>
              <a:t>v</a:t>
            </a:r>
            <a:r>
              <a:rPr lang="en-US" dirty="0" smtClean="0">
                <a:latin typeface="+mn-lt"/>
              </a:rPr>
              <a:t> is found this way:</a:t>
            </a:r>
            <a:endParaRPr lang="en-US" dirty="0">
              <a:latin typeface="+mn-lt"/>
            </a:endParaRPr>
          </a:p>
        </p:txBody>
      </p:sp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3070927"/>
              </p:ext>
            </p:extLst>
          </p:nvPr>
        </p:nvGraphicFramePr>
        <p:xfrm>
          <a:off x="2133600" y="3200400"/>
          <a:ext cx="1924594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531" name="Equation" r:id="rId8" imgW="863600" imgH="444500" progId="Equation.DSMT4">
                  <p:embed/>
                </p:oleObj>
              </mc:Choice>
              <mc:Fallback>
                <p:oleObj name="Equation" r:id="rId8" imgW="863600" imgH="444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3200400"/>
                        <a:ext cx="1924594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3813888"/>
              </p:ext>
            </p:extLst>
          </p:nvPr>
        </p:nvGraphicFramePr>
        <p:xfrm>
          <a:off x="6172200" y="3298825"/>
          <a:ext cx="481013" cy="877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532" name="Equation" r:id="rId10" imgW="215640" imgH="393480" progId="Equation.DSMT4">
                  <p:embed/>
                </p:oleObj>
              </mc:Choice>
              <mc:Fallback>
                <p:oleObj name="Equation" r:id="rId10" imgW="21564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2200" y="3298825"/>
                        <a:ext cx="481013" cy="877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0643916"/>
              </p:ext>
            </p:extLst>
          </p:nvPr>
        </p:nvGraphicFramePr>
        <p:xfrm>
          <a:off x="4038600" y="3200400"/>
          <a:ext cx="2152650" cy="935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533" name="Equation" r:id="rId12" imgW="965200" imgH="419100" progId="Equation.DSMT4">
                  <p:embed/>
                </p:oleObj>
              </mc:Choice>
              <mc:Fallback>
                <p:oleObj name="Equation" r:id="rId12" imgW="9652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3200400"/>
                        <a:ext cx="2152650" cy="935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 Box 2"/>
          <p:cNvSpPr txBox="1">
            <a:spLocks noChangeArrowheads="1"/>
          </p:cNvSpPr>
          <p:nvPr/>
        </p:nvSpPr>
        <p:spPr bwMode="auto">
          <a:xfrm>
            <a:off x="2209800" y="4343400"/>
            <a:ext cx="4114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latin typeface="+mn-lt"/>
              </a:rPr>
              <a:t>The direction </a:t>
            </a:r>
            <a:r>
              <a:rPr lang="en-US" sz="2800" b="1" dirty="0" smtClean="0">
                <a:latin typeface="+mn-lt"/>
              </a:rPr>
              <a:t>v</a:t>
            </a:r>
            <a:r>
              <a:rPr lang="en-US" dirty="0" smtClean="0">
                <a:latin typeface="+mn-lt"/>
              </a:rPr>
              <a:t> is the angle </a:t>
            </a:r>
            <a:r>
              <a:rPr lang="en-US" i="1" dirty="0" err="1" smtClean="0">
                <a:latin typeface="+mn-lt"/>
              </a:rPr>
              <a:t>θ</a:t>
            </a:r>
            <a:endParaRPr lang="en-US" i="1" dirty="0">
              <a:latin typeface="+mn-lt"/>
            </a:endParaRPr>
          </a:p>
        </p:txBody>
      </p:sp>
      <p:graphicFrame>
        <p:nvGraphicFramePr>
          <p:cNvPr id="3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435429"/>
              </p:ext>
            </p:extLst>
          </p:nvPr>
        </p:nvGraphicFramePr>
        <p:xfrm>
          <a:off x="3106738" y="5092700"/>
          <a:ext cx="2870200" cy="1189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534" name="Equation" r:id="rId14" imgW="1041120" imgH="431640" progId="Equation.DSMT4">
                  <p:embed/>
                </p:oleObj>
              </mc:Choice>
              <mc:Fallback>
                <p:oleObj name="Equation" r:id="rId14" imgW="104112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6738" y="5092700"/>
                        <a:ext cx="2870200" cy="11890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Text Box 4"/>
          <p:cNvSpPr txBox="1">
            <a:spLocks noChangeArrowheads="1"/>
          </p:cNvSpPr>
          <p:nvPr/>
        </p:nvSpPr>
        <p:spPr bwMode="auto">
          <a:xfrm>
            <a:off x="6858000" y="5257800"/>
            <a:ext cx="17526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800" dirty="0" smtClean="0">
                <a:latin typeface="+mn-lt"/>
              </a:rPr>
              <a:t>So this is just the </a:t>
            </a:r>
            <a:r>
              <a:rPr lang="en-US" sz="1800" i="1" dirty="0" smtClean="0">
                <a:latin typeface="+mn-lt"/>
              </a:rPr>
              <a:t>x</a:t>
            </a:r>
            <a:r>
              <a:rPr lang="en-US" sz="1800" dirty="0" smtClean="0">
                <a:latin typeface="+mn-lt"/>
              </a:rPr>
              <a:t> component divided by the magnitude</a:t>
            </a:r>
            <a:endParaRPr lang="en-US" sz="1800" dirty="0">
              <a:latin typeface="+mn-lt"/>
            </a:endParaRPr>
          </a:p>
        </p:txBody>
      </p:sp>
      <p:sp>
        <p:nvSpPr>
          <p:cNvPr id="35" name="Line 6"/>
          <p:cNvSpPr>
            <a:spLocks noChangeShapeType="1"/>
          </p:cNvSpPr>
          <p:nvPr/>
        </p:nvSpPr>
        <p:spPr bwMode="auto">
          <a:xfrm flipH="1" flipV="1">
            <a:off x="6172200" y="5638800"/>
            <a:ext cx="5334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" name="Line 7"/>
          <p:cNvSpPr>
            <a:spLocks noChangeShapeType="1"/>
          </p:cNvSpPr>
          <p:nvPr/>
        </p:nvSpPr>
        <p:spPr bwMode="auto">
          <a:xfrm flipV="1">
            <a:off x="2895600" y="5867400"/>
            <a:ext cx="990600" cy="533400"/>
          </a:xfrm>
          <a:prstGeom prst="line">
            <a:avLst/>
          </a:prstGeom>
          <a:noFill/>
          <a:ln w="25400">
            <a:solidFill>
              <a:srgbClr val="9900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152400" y="5486400"/>
            <a:ext cx="29718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 smtClean="0">
                <a:latin typeface="+mn-lt"/>
              </a:rPr>
              <a:t>So the sign is determined by the sign of the </a:t>
            </a:r>
            <a:r>
              <a:rPr lang="en-US" sz="2200" i="1" dirty="0" smtClean="0">
                <a:latin typeface="+mn-lt"/>
              </a:rPr>
              <a:t>y</a:t>
            </a:r>
            <a:r>
              <a:rPr lang="en-US" sz="2200" dirty="0" smtClean="0">
                <a:latin typeface="+mn-lt"/>
              </a:rPr>
              <a:t> component</a:t>
            </a:r>
            <a:endParaRPr lang="en-US" sz="2200" dirty="0">
              <a:latin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7659397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6DCC"/>
                                      </p:to>
                                    </p:animClr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2" dur="2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1" grpId="0" animBg="1"/>
      <p:bldP spid="27" grpId="0" build="p"/>
      <p:bldP spid="27" grpId="1" build="allAtOnce"/>
      <p:bldP spid="36" grpId="0" animBg="1"/>
      <p:bldP spid="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2vector.em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0"/>
            <a:ext cx="4813300" cy="4445000"/>
          </a:xfrm>
          <a:prstGeom prst="rect">
            <a:avLst/>
          </a:prstGeom>
        </p:spPr>
      </p:pic>
      <p:pic>
        <p:nvPicPr>
          <p:cNvPr id="2" name="Picture 1" descr="1vector.em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0"/>
            <a:ext cx="4813300" cy="4445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600" y="228600"/>
            <a:ext cx="563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E18FF"/>
                </a:solidFill>
                <a:latin typeface="Times New Roman"/>
                <a:cs typeface="Times New Roman"/>
              </a:rPr>
              <a:t>A boat is sailing at 20 mph with a direction of 52° north of east.</a:t>
            </a:r>
            <a:endParaRPr lang="en-US" dirty="0">
              <a:solidFill>
                <a:srgbClr val="0E18FF"/>
              </a:solidFill>
              <a:latin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1143000"/>
            <a:ext cx="563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B41539"/>
                </a:solidFill>
                <a:latin typeface="Times New Roman"/>
                <a:cs typeface="Times New Roman"/>
              </a:rPr>
              <a:t>The current of the water at this time is 8 mph with a direction of 18° north of east</a:t>
            </a:r>
            <a:endParaRPr lang="en-US" dirty="0">
              <a:solidFill>
                <a:srgbClr val="B41539"/>
              </a:solidFill>
              <a:latin typeface="Times New Roman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15200" y="3807023"/>
            <a:ext cx="76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B41539"/>
                </a:solidFill>
                <a:latin typeface="Times New Roman"/>
                <a:cs typeface="Times New Roman"/>
              </a:rPr>
              <a:t>18°</a:t>
            </a:r>
            <a:endParaRPr lang="en-US" sz="1400" dirty="0">
              <a:solidFill>
                <a:srgbClr val="B41539"/>
              </a:solidFill>
              <a:latin typeface="Times New Roman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48600" y="3276600"/>
            <a:ext cx="609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E18FF"/>
                </a:solidFill>
                <a:latin typeface="Times New Roman"/>
                <a:cs typeface="Times New Roman"/>
              </a:rPr>
              <a:t>52°</a:t>
            </a:r>
            <a:endParaRPr lang="en-US" sz="1400" dirty="0">
              <a:solidFill>
                <a:srgbClr val="0E18FF"/>
              </a:solidFill>
              <a:latin typeface="Times New Roman"/>
              <a:cs typeface="Times New Roman"/>
            </a:endParaRPr>
          </a:p>
        </p:txBody>
      </p:sp>
      <p:sp>
        <p:nvSpPr>
          <p:cNvPr id="7" name="Arc 6"/>
          <p:cNvSpPr/>
          <p:nvPr/>
        </p:nvSpPr>
        <p:spPr>
          <a:xfrm rot="1562600">
            <a:off x="5424187" y="2911927"/>
            <a:ext cx="2750248" cy="2236677"/>
          </a:xfrm>
          <a:prstGeom prst="arc">
            <a:avLst>
              <a:gd name="adj1" fmla="val 16120480"/>
              <a:gd name="adj2" fmla="val 20146049"/>
            </a:avLst>
          </a:prstGeom>
          <a:ln>
            <a:solidFill>
              <a:srgbClr val="0001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8600" y="2057400"/>
            <a:ext cx="563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How does the current affect the speed and direction of the boat?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600" y="2971800"/>
            <a:ext cx="563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In other words find the vector that results from adding the first two vectors.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86600" y="2359223"/>
            <a:ext cx="457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E18FF"/>
                </a:solidFill>
                <a:latin typeface="Times New Roman"/>
                <a:cs typeface="Times New Roman"/>
              </a:rPr>
              <a:t>20</a:t>
            </a:r>
            <a:endParaRPr lang="en-US" sz="1400" dirty="0">
              <a:solidFill>
                <a:srgbClr val="0E18FF"/>
              </a:solidFill>
              <a:latin typeface="Times New Roman"/>
              <a:cs typeface="Times New Rom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086600" y="3581400"/>
            <a:ext cx="381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B41539"/>
                </a:solidFill>
                <a:latin typeface="Times New Roman"/>
                <a:cs typeface="Times New Roman"/>
              </a:rPr>
              <a:t>8</a:t>
            </a:r>
            <a:endParaRPr lang="en-US" sz="1400" dirty="0">
              <a:solidFill>
                <a:srgbClr val="B41539"/>
              </a:solidFill>
              <a:latin typeface="Times New Roman"/>
              <a:cs typeface="Times New Roman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05800" y="990600"/>
            <a:ext cx="381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B41539"/>
                </a:solidFill>
                <a:latin typeface="Times New Roman"/>
                <a:cs typeface="Times New Roman"/>
              </a:rPr>
              <a:t>8</a:t>
            </a:r>
            <a:endParaRPr lang="en-US" sz="1400" dirty="0">
              <a:solidFill>
                <a:srgbClr val="B41539"/>
              </a:solidFill>
              <a:latin typeface="Times New Roman"/>
              <a:cs typeface="Times New Roman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8928263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5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 animBg="1"/>
      <p:bldP spid="9" grpId="0"/>
      <p:bldP spid="10" grpId="0"/>
      <p:bldP spid="11" grpId="0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3vector.em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0"/>
            <a:ext cx="4813300" cy="4445000"/>
          </a:xfrm>
          <a:prstGeom prst="rect">
            <a:avLst/>
          </a:prstGeom>
        </p:spPr>
      </p:pic>
      <p:pic>
        <p:nvPicPr>
          <p:cNvPr id="10" name="Picture 9" descr="4vector.em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0"/>
            <a:ext cx="4813300" cy="4445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600" y="228600"/>
            <a:ext cx="563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E18FF"/>
                </a:solidFill>
                <a:latin typeface="Times New Roman"/>
                <a:cs typeface="Times New Roman"/>
              </a:rPr>
              <a:t>A boat is sailing at 20 mph with a direction of 52° north of east.</a:t>
            </a:r>
            <a:endParaRPr lang="en-US" dirty="0">
              <a:solidFill>
                <a:srgbClr val="0E18FF"/>
              </a:solidFill>
              <a:latin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1143000"/>
            <a:ext cx="563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B41539"/>
                </a:solidFill>
                <a:latin typeface="Times New Roman"/>
                <a:cs typeface="Times New Roman"/>
              </a:rPr>
              <a:t>The current of the water at this time is 8 mph with a direction of 18° north of east</a:t>
            </a:r>
            <a:endParaRPr lang="en-US" dirty="0">
              <a:solidFill>
                <a:srgbClr val="B41539"/>
              </a:solidFill>
              <a:latin typeface="Times New Roman"/>
              <a:cs typeface="Times New Rom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8600" y="2057400"/>
            <a:ext cx="563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How does the current affect the speed and direction of the boat?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8600" y="2971800"/>
            <a:ext cx="563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In other words find the vector that results from adding the first two vectors.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95400" y="4643735"/>
            <a:ext cx="617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The sum of these two vectors will look like this.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3400" y="5646003"/>
            <a:ext cx="822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In order to do add them we will have to break them into their </a:t>
            </a:r>
            <a:r>
              <a:rPr lang="en-US" i="1" dirty="0" smtClean="0">
                <a:latin typeface="Times New Roman"/>
                <a:cs typeface="Times New Roman"/>
              </a:rPr>
              <a:t>x</a:t>
            </a:r>
            <a:r>
              <a:rPr lang="en-US" dirty="0" smtClean="0">
                <a:latin typeface="Times New Roman"/>
                <a:cs typeface="Times New Roman"/>
              </a:rPr>
              <a:t> and </a:t>
            </a:r>
            <a:r>
              <a:rPr lang="en-US" i="1" dirty="0" smtClean="0">
                <a:latin typeface="Times New Roman"/>
                <a:cs typeface="Times New Roman"/>
              </a:rPr>
              <a:t>y</a:t>
            </a:r>
            <a:r>
              <a:rPr lang="en-US" dirty="0" smtClean="0">
                <a:latin typeface="Times New Roman"/>
                <a:cs typeface="Times New Roman"/>
              </a:rPr>
              <a:t> components one vector at a time.</a:t>
            </a:r>
            <a:endParaRPr lang="en-US" dirty="0">
              <a:latin typeface="Times New Roman"/>
              <a:cs typeface="Times New Roman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5736324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45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228600"/>
            <a:ext cx="563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E18FF"/>
                </a:solidFill>
                <a:latin typeface="Times New Roman"/>
                <a:cs typeface="Times New Roman"/>
              </a:rPr>
              <a:t>A boat is sailing at 20 mph with a direction of 52° north of east.</a:t>
            </a:r>
            <a:endParaRPr lang="en-US" dirty="0">
              <a:solidFill>
                <a:srgbClr val="0E18FF"/>
              </a:solidFill>
              <a:latin typeface="Times New Roman"/>
              <a:cs typeface="Times New Roman"/>
            </a:endParaRPr>
          </a:p>
        </p:txBody>
      </p:sp>
      <p:pic>
        <p:nvPicPr>
          <p:cNvPr id="5" name="Picture 4" descr="1anoname.em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0"/>
            <a:ext cx="4813300" cy="4445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934200" y="3654623"/>
            <a:ext cx="609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E18FF"/>
                </a:solidFill>
                <a:latin typeface="Times New Roman"/>
                <a:cs typeface="Times New Roman"/>
              </a:rPr>
              <a:t>52°</a:t>
            </a:r>
            <a:endParaRPr lang="en-US" sz="1400" dirty="0">
              <a:solidFill>
                <a:srgbClr val="0E18FF"/>
              </a:solidFill>
              <a:latin typeface="Times New Roman"/>
              <a:cs typeface="Times New Roman"/>
            </a:endParaRPr>
          </a:p>
        </p:txBody>
      </p:sp>
      <p:sp>
        <p:nvSpPr>
          <p:cNvPr id="16" name="Arc 15"/>
          <p:cNvSpPr/>
          <p:nvPr/>
        </p:nvSpPr>
        <p:spPr>
          <a:xfrm rot="1562600">
            <a:off x="5856229" y="3145286"/>
            <a:ext cx="1687231" cy="2236677"/>
          </a:xfrm>
          <a:prstGeom prst="arc">
            <a:avLst>
              <a:gd name="adj1" fmla="val 16120480"/>
              <a:gd name="adj2" fmla="val 19323910"/>
            </a:avLst>
          </a:prstGeom>
          <a:ln>
            <a:solidFill>
              <a:srgbClr val="0001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7086600" y="2359223"/>
            <a:ext cx="457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E18FF"/>
                </a:solidFill>
                <a:latin typeface="Times New Roman"/>
                <a:cs typeface="Times New Roman"/>
              </a:rPr>
              <a:t>20</a:t>
            </a:r>
            <a:endParaRPr lang="en-US" sz="1400" dirty="0">
              <a:solidFill>
                <a:srgbClr val="0E18FF"/>
              </a:solidFill>
              <a:latin typeface="Times New Roman"/>
              <a:cs typeface="Times New Roman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8046720" y="1508760"/>
            <a:ext cx="0" cy="2560320"/>
          </a:xfrm>
          <a:prstGeom prst="line">
            <a:avLst/>
          </a:prstGeom>
          <a:ln>
            <a:solidFill>
              <a:srgbClr val="1A27FF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6766560" y="4069080"/>
            <a:ext cx="1295400" cy="0"/>
          </a:xfrm>
          <a:prstGeom prst="line">
            <a:avLst/>
          </a:prstGeom>
          <a:ln>
            <a:solidFill>
              <a:srgbClr val="1A27FF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1434417"/>
              </p:ext>
            </p:extLst>
          </p:nvPr>
        </p:nvGraphicFramePr>
        <p:xfrm>
          <a:off x="381000" y="2903095"/>
          <a:ext cx="1676400" cy="9069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8" name="Equation" r:id="rId5" imgW="774700" imgH="419100" progId="Equation.DSMT4">
                  <p:embed/>
                </p:oleObj>
              </mc:Choice>
              <mc:Fallback>
                <p:oleObj name="Equation" r:id="rId5" imgW="774700" imgH="419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1000" y="2903095"/>
                        <a:ext cx="1676400" cy="9069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8153400" y="2590800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1A27FF"/>
                </a:solidFill>
                <a:latin typeface="Times New Roman"/>
                <a:cs typeface="Times New Roman"/>
              </a:rPr>
              <a:t>y</a:t>
            </a:r>
            <a:endParaRPr lang="en-US" i="1" dirty="0">
              <a:solidFill>
                <a:srgbClr val="1A27FF"/>
              </a:solidFill>
              <a:latin typeface="Times New Roman"/>
              <a:cs typeface="Times New Roman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315200" y="4038600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1A27FF"/>
                </a:solidFill>
                <a:latin typeface="Times New Roman"/>
                <a:cs typeface="Times New Roman"/>
              </a:rPr>
              <a:t>x</a:t>
            </a:r>
            <a:endParaRPr lang="en-US" i="1" dirty="0">
              <a:solidFill>
                <a:srgbClr val="1A27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7350878"/>
              </p:ext>
            </p:extLst>
          </p:nvPr>
        </p:nvGraphicFramePr>
        <p:xfrm>
          <a:off x="354013" y="4757737"/>
          <a:ext cx="1731962" cy="906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9" name="Equation" r:id="rId7" imgW="800100" imgH="419100" progId="Equation.DSMT4">
                  <p:embed/>
                </p:oleObj>
              </mc:Choice>
              <mc:Fallback>
                <p:oleObj name="Equation" r:id="rId7" imgW="800100" imgH="419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54013" y="4757737"/>
                        <a:ext cx="1731962" cy="906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4993253"/>
              </p:ext>
            </p:extLst>
          </p:nvPr>
        </p:nvGraphicFramePr>
        <p:xfrm>
          <a:off x="548640" y="4056063"/>
          <a:ext cx="1839912" cy="439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0" name="Equation" r:id="rId9" imgW="850900" imgH="203200" progId="Equation.DSMT4">
                  <p:embed/>
                </p:oleObj>
              </mc:Choice>
              <mc:Fallback>
                <p:oleObj name="Equation" r:id="rId9" imgW="8509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48640" y="4056063"/>
                        <a:ext cx="1839912" cy="439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3141182"/>
              </p:ext>
            </p:extLst>
          </p:nvPr>
        </p:nvGraphicFramePr>
        <p:xfrm>
          <a:off x="569913" y="5940425"/>
          <a:ext cx="1868487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1" name="Equation" r:id="rId11" imgW="863600" imgH="177800" progId="Equation.DSMT4">
                  <p:embed/>
                </p:oleObj>
              </mc:Choice>
              <mc:Fallback>
                <p:oleObj name="Equation" r:id="rId11" imgW="863600" imgH="177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69913" y="5940425"/>
                        <a:ext cx="1868487" cy="38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5366307"/>
              </p:ext>
            </p:extLst>
          </p:nvPr>
        </p:nvGraphicFramePr>
        <p:xfrm>
          <a:off x="8218894" y="3200400"/>
          <a:ext cx="794931" cy="23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2" name="Equation" r:id="rId13" imgW="609600" imgH="177800" progId="Equation.DSMT4">
                  <p:embed/>
                </p:oleObj>
              </mc:Choice>
              <mc:Fallback>
                <p:oleObj name="Equation" r:id="rId13" imgW="609600" imgH="177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8218894" y="3200400"/>
                        <a:ext cx="794931" cy="231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4880407"/>
              </p:ext>
            </p:extLst>
          </p:nvPr>
        </p:nvGraphicFramePr>
        <p:xfrm>
          <a:off x="7070725" y="4495800"/>
          <a:ext cx="828675" cy="23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3" name="Equation" r:id="rId15" imgW="635000" imgH="177800" progId="Equation.DSMT4">
                  <p:embed/>
                </p:oleObj>
              </mc:Choice>
              <mc:Fallback>
                <p:oleObj name="Equation" r:id="rId15" imgW="635000" imgH="177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7070725" y="4495800"/>
                        <a:ext cx="828675" cy="231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3200400" y="4876800"/>
            <a:ext cx="563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So the vector written in component form would look like this:</a:t>
            </a:r>
            <a:endParaRPr lang="en-US" dirty="0">
              <a:latin typeface="Times New Roman"/>
              <a:cs typeface="Times New Roman"/>
            </a:endParaRPr>
          </a:p>
        </p:txBody>
      </p:sp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7314"/>
              </p:ext>
            </p:extLst>
          </p:nvPr>
        </p:nvGraphicFramePr>
        <p:xfrm>
          <a:off x="3992562" y="5961063"/>
          <a:ext cx="3627438" cy="439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4" name="Equation" r:id="rId17" imgW="1676400" imgH="203200" progId="Equation.DSMT4">
                  <p:embed/>
                </p:oleObj>
              </mc:Choice>
              <mc:Fallback>
                <p:oleObj name="Equation" r:id="rId17" imgW="16764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3992562" y="5961063"/>
                        <a:ext cx="3627438" cy="439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228600" y="1143000"/>
            <a:ext cx="563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In order to add them we need to break each down into their </a:t>
            </a:r>
            <a:r>
              <a:rPr lang="en-US" i="1" dirty="0" smtClean="0">
                <a:latin typeface="Times New Roman"/>
                <a:cs typeface="Times New Roman"/>
              </a:rPr>
              <a:t>x </a:t>
            </a:r>
            <a:r>
              <a:rPr lang="en-US" dirty="0" smtClean="0">
                <a:latin typeface="Times New Roman"/>
                <a:cs typeface="Times New Roman"/>
              </a:rPr>
              <a:t>and</a:t>
            </a:r>
            <a:r>
              <a:rPr lang="en-US" i="1" dirty="0" smtClean="0">
                <a:latin typeface="Times New Roman"/>
                <a:cs typeface="Times New Roman"/>
              </a:rPr>
              <a:t> y </a:t>
            </a:r>
            <a:r>
              <a:rPr lang="en-US" dirty="0" smtClean="0">
                <a:latin typeface="Times New Roman"/>
                <a:cs typeface="Times New Roman"/>
              </a:rPr>
              <a:t>component form.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28600" y="2057400"/>
            <a:ext cx="563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Notice the right triangle so let’s use SOHCAHTOA</a:t>
            </a:r>
            <a:endParaRPr lang="en-US" dirty="0">
              <a:latin typeface="Times New Roman"/>
              <a:cs typeface="Times New Roman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523150678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8" grpId="0"/>
      <p:bldP spid="3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304800"/>
            <a:ext cx="563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B41539"/>
                </a:solidFill>
                <a:latin typeface="Times New Roman"/>
                <a:cs typeface="Times New Roman"/>
              </a:rPr>
              <a:t>The current of the water at this time is 8 mph with a direction of 18° north of east</a:t>
            </a:r>
            <a:endParaRPr lang="en-US" dirty="0">
              <a:solidFill>
                <a:srgbClr val="B41539"/>
              </a:solidFill>
              <a:latin typeface="Times New Roman"/>
              <a:cs typeface="Times New Roman"/>
            </a:endParaRPr>
          </a:p>
        </p:txBody>
      </p:sp>
      <p:pic>
        <p:nvPicPr>
          <p:cNvPr id="6" name="Picture 5" descr="1banoname.em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0700" y="0"/>
            <a:ext cx="4813300" cy="4445000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7726680" y="3739896"/>
            <a:ext cx="0" cy="329184"/>
          </a:xfrm>
          <a:prstGeom prst="line">
            <a:avLst/>
          </a:prstGeom>
          <a:ln>
            <a:solidFill>
              <a:srgbClr val="A3002C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6766561" y="4069080"/>
            <a:ext cx="938783" cy="0"/>
          </a:xfrm>
          <a:prstGeom prst="line">
            <a:avLst/>
          </a:prstGeom>
          <a:ln>
            <a:solidFill>
              <a:srgbClr val="A3002C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1341365"/>
              </p:ext>
            </p:extLst>
          </p:nvPr>
        </p:nvGraphicFramePr>
        <p:xfrm>
          <a:off x="461963" y="2903538"/>
          <a:ext cx="1512887" cy="906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269" name="Equation" r:id="rId5" imgW="698500" imgH="419100" progId="Equation.DSMT4">
                  <p:embed/>
                </p:oleObj>
              </mc:Choice>
              <mc:Fallback>
                <p:oleObj name="Equation" r:id="rId5" imgW="698500" imgH="419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1963" y="2903538"/>
                        <a:ext cx="1512887" cy="906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7696200" y="36576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1" dirty="0" smtClean="0">
                <a:solidFill>
                  <a:srgbClr val="A3002C"/>
                </a:solidFill>
                <a:latin typeface="Times New Roman"/>
                <a:cs typeface="Times New Roman"/>
              </a:rPr>
              <a:t>y</a:t>
            </a:r>
            <a:endParaRPr lang="en-US" sz="1800" i="1" dirty="0">
              <a:solidFill>
                <a:srgbClr val="A3002C"/>
              </a:solidFill>
              <a:latin typeface="Times New Roman"/>
              <a:cs typeface="Times New Roman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086600" y="39624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1" dirty="0" smtClean="0">
                <a:solidFill>
                  <a:srgbClr val="A3002C"/>
                </a:solidFill>
                <a:latin typeface="Times New Roman"/>
                <a:cs typeface="Times New Roman"/>
              </a:rPr>
              <a:t>x</a:t>
            </a:r>
            <a:endParaRPr lang="en-US" sz="1800" i="1" dirty="0">
              <a:solidFill>
                <a:srgbClr val="A3002C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4477058"/>
              </p:ext>
            </p:extLst>
          </p:nvPr>
        </p:nvGraphicFramePr>
        <p:xfrm>
          <a:off x="449263" y="4757738"/>
          <a:ext cx="1539875" cy="906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270" name="Equation" r:id="rId7" imgW="711200" imgH="419100" progId="Equation.DSMT4">
                  <p:embed/>
                </p:oleObj>
              </mc:Choice>
              <mc:Fallback>
                <p:oleObj name="Equation" r:id="rId7" imgW="711200" imgH="419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49263" y="4757738"/>
                        <a:ext cx="1539875" cy="906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1342558"/>
              </p:ext>
            </p:extLst>
          </p:nvPr>
        </p:nvGraphicFramePr>
        <p:xfrm>
          <a:off x="533400" y="4056063"/>
          <a:ext cx="1647825" cy="439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271" name="Equation" r:id="rId9" imgW="762000" imgH="203200" progId="Equation.DSMT4">
                  <p:embed/>
                </p:oleObj>
              </mc:Choice>
              <mc:Fallback>
                <p:oleObj name="Equation" r:id="rId9" imgW="7620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33400" y="4056063"/>
                        <a:ext cx="1647825" cy="439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9383088"/>
              </p:ext>
            </p:extLst>
          </p:nvPr>
        </p:nvGraphicFramePr>
        <p:xfrm>
          <a:off x="457200" y="5940425"/>
          <a:ext cx="1676400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272" name="Equation" r:id="rId11" imgW="774700" imgH="177800" progId="Equation.DSMT4">
                  <p:embed/>
                </p:oleObj>
              </mc:Choice>
              <mc:Fallback>
                <p:oleObj name="Equation" r:id="rId11" imgW="774700" imgH="177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57200" y="5940425"/>
                        <a:ext cx="1676400" cy="38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2783103"/>
              </p:ext>
            </p:extLst>
          </p:nvPr>
        </p:nvGraphicFramePr>
        <p:xfrm>
          <a:off x="8229600" y="3810000"/>
          <a:ext cx="679450" cy="23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273" name="Equation" r:id="rId13" imgW="520700" imgH="177800" progId="Equation.DSMT4">
                  <p:embed/>
                </p:oleObj>
              </mc:Choice>
              <mc:Fallback>
                <p:oleObj name="Equation" r:id="rId13" imgW="520700" imgH="177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8229600" y="3810000"/>
                        <a:ext cx="679450" cy="231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9457126"/>
              </p:ext>
            </p:extLst>
          </p:nvPr>
        </p:nvGraphicFramePr>
        <p:xfrm>
          <a:off x="6915150" y="4495800"/>
          <a:ext cx="712788" cy="23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274" name="Equation" r:id="rId15" imgW="546100" imgH="177800" progId="Equation.DSMT4">
                  <p:embed/>
                </p:oleObj>
              </mc:Choice>
              <mc:Fallback>
                <p:oleObj name="Equation" r:id="rId15" imgW="546100" imgH="177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915150" y="4495800"/>
                        <a:ext cx="712788" cy="231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3200400" y="4876800"/>
            <a:ext cx="563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So the vector written in component form would look like this:</a:t>
            </a:r>
            <a:endParaRPr lang="en-US" dirty="0">
              <a:latin typeface="Times New Roman"/>
              <a:cs typeface="Times New Roman"/>
            </a:endParaRPr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1504618"/>
              </p:ext>
            </p:extLst>
          </p:nvPr>
        </p:nvGraphicFramePr>
        <p:xfrm>
          <a:off x="4197350" y="5961063"/>
          <a:ext cx="3216275" cy="439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275" name="Equation" r:id="rId17" imgW="1485900" imgH="203200" progId="Equation.DSMT4">
                  <p:embed/>
                </p:oleObj>
              </mc:Choice>
              <mc:Fallback>
                <p:oleObj name="Equation" r:id="rId17" imgW="14859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4197350" y="5961063"/>
                        <a:ext cx="3216275" cy="439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228600" y="1143000"/>
            <a:ext cx="563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In order to add them we need to break each down into their </a:t>
            </a:r>
            <a:r>
              <a:rPr lang="en-US" i="1" dirty="0" smtClean="0">
                <a:latin typeface="Times New Roman"/>
                <a:cs typeface="Times New Roman"/>
              </a:rPr>
              <a:t>x </a:t>
            </a:r>
            <a:r>
              <a:rPr lang="en-US" dirty="0" smtClean="0">
                <a:latin typeface="Times New Roman"/>
                <a:cs typeface="Times New Roman"/>
              </a:rPr>
              <a:t>and</a:t>
            </a:r>
            <a:r>
              <a:rPr lang="en-US" i="1" dirty="0" smtClean="0">
                <a:latin typeface="Times New Roman"/>
                <a:cs typeface="Times New Roman"/>
              </a:rPr>
              <a:t> y </a:t>
            </a:r>
            <a:r>
              <a:rPr lang="en-US" dirty="0" smtClean="0">
                <a:latin typeface="Times New Roman"/>
                <a:cs typeface="Times New Roman"/>
              </a:rPr>
              <a:t>component form.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28600" y="2057400"/>
            <a:ext cx="563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Notice the right triangle so let’s use SOHCAHTOA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315200" y="3807023"/>
            <a:ext cx="76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B41539"/>
                </a:solidFill>
                <a:latin typeface="Times New Roman"/>
                <a:cs typeface="Times New Roman"/>
              </a:rPr>
              <a:t>18°</a:t>
            </a:r>
            <a:endParaRPr lang="en-US" sz="1400" dirty="0">
              <a:solidFill>
                <a:srgbClr val="B41539"/>
              </a:solidFill>
              <a:latin typeface="Times New Roman"/>
              <a:cs typeface="Times New Roman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086600" y="3581400"/>
            <a:ext cx="381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B41539"/>
                </a:solidFill>
                <a:latin typeface="Times New Roman"/>
                <a:cs typeface="Times New Roman"/>
              </a:rPr>
              <a:t>8</a:t>
            </a:r>
            <a:endParaRPr lang="en-US" sz="1400" dirty="0">
              <a:solidFill>
                <a:srgbClr val="B41539"/>
              </a:solidFill>
              <a:latin typeface="Times New Roman"/>
              <a:cs typeface="Times New Roman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091796508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3vector.em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0"/>
            <a:ext cx="4813300" cy="4445000"/>
          </a:xfrm>
          <a:prstGeom prst="rect">
            <a:avLst/>
          </a:prstGeom>
        </p:spPr>
      </p:pic>
      <p:pic>
        <p:nvPicPr>
          <p:cNvPr id="10" name="Picture 9" descr="4vector.em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0"/>
            <a:ext cx="4813300" cy="4445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600" y="228600"/>
            <a:ext cx="563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E18FF"/>
                </a:solidFill>
                <a:latin typeface="Times New Roman"/>
                <a:cs typeface="Times New Roman"/>
              </a:rPr>
              <a:t>A boat is sailing at 20 mph with a direction of 52° north of east.</a:t>
            </a:r>
            <a:endParaRPr lang="en-US" dirty="0">
              <a:solidFill>
                <a:srgbClr val="0E18FF"/>
              </a:solidFill>
              <a:latin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1143000"/>
            <a:ext cx="563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B41539"/>
                </a:solidFill>
                <a:latin typeface="Times New Roman"/>
                <a:cs typeface="Times New Roman"/>
              </a:rPr>
              <a:t>The current of the water at this time is 8 mph with a direction of 18° north of east</a:t>
            </a:r>
            <a:endParaRPr lang="en-US" dirty="0">
              <a:solidFill>
                <a:srgbClr val="B41539"/>
              </a:solidFill>
              <a:latin typeface="Times New Roman"/>
              <a:cs typeface="Times New Rom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8600" y="2057400"/>
            <a:ext cx="563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How does the current affect the speed and direction of the boat?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8600" y="2971800"/>
            <a:ext cx="563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In other words find the vector that results from adding the first two vectors.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4800" y="4343400"/>
            <a:ext cx="685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Now we just add their corresponding components</a:t>
            </a:r>
            <a:endParaRPr lang="en-US" dirty="0">
              <a:latin typeface="Times New Roman"/>
              <a:cs typeface="Times New Roman"/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2552654"/>
              </p:ext>
            </p:extLst>
          </p:nvPr>
        </p:nvGraphicFramePr>
        <p:xfrm>
          <a:off x="2536824" y="5638800"/>
          <a:ext cx="3627438" cy="439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099" name="Equation" r:id="rId6" imgW="1676400" imgH="203200" progId="Equation.DSMT4">
                  <p:embed/>
                </p:oleObj>
              </mc:Choice>
              <mc:Fallback>
                <p:oleObj name="Equation" r:id="rId6" imgW="16764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536824" y="5638800"/>
                        <a:ext cx="3627438" cy="439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7817099"/>
              </p:ext>
            </p:extLst>
          </p:nvPr>
        </p:nvGraphicFramePr>
        <p:xfrm>
          <a:off x="2735262" y="5029200"/>
          <a:ext cx="3216275" cy="439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100" name="Equation" r:id="rId8" imgW="1485900" imgH="203200" progId="Equation.DSMT4">
                  <p:embed/>
                </p:oleObj>
              </mc:Choice>
              <mc:Fallback>
                <p:oleObj name="Equation" r:id="rId8" imgW="14859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735262" y="5029200"/>
                        <a:ext cx="3216275" cy="439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9377626"/>
              </p:ext>
            </p:extLst>
          </p:nvPr>
        </p:nvGraphicFramePr>
        <p:xfrm>
          <a:off x="1174750" y="6248400"/>
          <a:ext cx="6292850" cy="439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101" name="Equation" r:id="rId10" imgW="2908300" imgH="203200" progId="Equation.DSMT4">
                  <p:embed/>
                </p:oleObj>
              </mc:Choice>
              <mc:Fallback>
                <p:oleObj name="Equation" r:id="rId10" imgW="29083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174750" y="6248400"/>
                        <a:ext cx="6292850" cy="439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68184274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148"/>
          <a:stretch/>
        </p:blipFill>
        <p:spPr bwMode="auto">
          <a:xfrm>
            <a:off x="6276975" y="4511842"/>
            <a:ext cx="2867025" cy="2269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4vector.em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0"/>
            <a:ext cx="4813300" cy="4445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600" y="228600"/>
            <a:ext cx="563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E18FF"/>
                </a:solidFill>
                <a:latin typeface="Times New Roman"/>
                <a:cs typeface="Times New Roman"/>
              </a:rPr>
              <a:t>A boat is sailing at 20 mph with a direction of 52° north of east.</a:t>
            </a:r>
            <a:endParaRPr lang="en-US" dirty="0">
              <a:solidFill>
                <a:srgbClr val="0E18FF"/>
              </a:solidFill>
              <a:latin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1143000"/>
            <a:ext cx="563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B41539"/>
                </a:solidFill>
                <a:latin typeface="Times New Roman"/>
                <a:cs typeface="Times New Roman"/>
              </a:rPr>
              <a:t>The current of the water at this time is 8 mph with a direction of 18° north of east</a:t>
            </a:r>
            <a:endParaRPr lang="en-US" dirty="0">
              <a:solidFill>
                <a:srgbClr val="B41539"/>
              </a:solidFill>
              <a:latin typeface="Times New Roman"/>
              <a:cs typeface="Times New Rom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8600" y="2057400"/>
            <a:ext cx="563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How does the current affect the speed and direction of the boat?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8600" y="2971800"/>
            <a:ext cx="563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In other words find the vector that results from adding the first two vectors.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4800" y="4343400"/>
            <a:ext cx="685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We’ll use the calculator to find the actual values</a:t>
            </a:r>
            <a:endParaRPr lang="en-US" dirty="0">
              <a:latin typeface="Times New Roman"/>
              <a:cs typeface="Times New Roman"/>
            </a:endParaRPr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229486"/>
              </p:ext>
            </p:extLst>
          </p:nvPr>
        </p:nvGraphicFramePr>
        <p:xfrm>
          <a:off x="76200" y="4876800"/>
          <a:ext cx="6292850" cy="439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074" name="Equation" r:id="rId6" imgW="2908300" imgH="203200" progId="Equation.DSMT4">
                  <p:embed/>
                </p:oleObj>
              </mc:Choice>
              <mc:Fallback>
                <p:oleObj name="Equation" r:id="rId6" imgW="29083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6200" y="4876800"/>
                        <a:ext cx="6292850" cy="439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Arc 16"/>
          <p:cNvSpPr/>
          <p:nvPr/>
        </p:nvSpPr>
        <p:spPr>
          <a:xfrm rot="1562600">
            <a:off x="5856229" y="3145286"/>
            <a:ext cx="1687231" cy="2236677"/>
          </a:xfrm>
          <a:prstGeom prst="arc">
            <a:avLst>
              <a:gd name="adj1" fmla="val 16617526"/>
              <a:gd name="adj2" fmla="val 19323910"/>
            </a:avLst>
          </a:prstGeom>
          <a:ln>
            <a:solidFill>
              <a:srgbClr val="18571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85714"/>
              </a:solidFill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582605"/>
              </p:ext>
            </p:extLst>
          </p:nvPr>
        </p:nvGraphicFramePr>
        <p:xfrm>
          <a:off x="2078037" y="5656262"/>
          <a:ext cx="2417763" cy="439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075" name="Equation" r:id="rId8" imgW="1117440" imgH="203040" progId="Equation.DSMT4">
                  <p:embed/>
                </p:oleObj>
              </mc:Choice>
              <mc:Fallback>
                <p:oleObj name="Equation" r:id="rId8" imgW="111744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078037" y="5656262"/>
                        <a:ext cx="2417763" cy="439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116305" y="6180585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Times New Roman"/>
                <a:cs typeface="Times New Roman"/>
              </a:rPr>
              <a:t>Note that we stored the values which will be explained shortly</a:t>
            </a:r>
            <a:endParaRPr lang="en-US" sz="1800" dirty="0">
              <a:latin typeface="Times New Roman"/>
              <a:cs typeface="Times New Roman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206904858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80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80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50"/>
          <a:stretch/>
        </p:blipFill>
        <p:spPr bwMode="auto">
          <a:xfrm>
            <a:off x="5715000" y="176463"/>
            <a:ext cx="2867025" cy="650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34365" y="1447800"/>
            <a:ext cx="54806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We’ll use the calculator to find the actual values we don’t want to round anything until we have our final answer.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4418" y="4419600"/>
            <a:ext cx="54806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Enter your calculations then press this button followed by any letter.</a:t>
            </a:r>
            <a:endParaRPr lang="en-US" dirty="0">
              <a:latin typeface="Times New Roman"/>
              <a:cs typeface="Times New Roman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029200" y="4835098"/>
            <a:ext cx="1219200" cy="87990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58429" y="5486400"/>
            <a:ext cx="54806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The calculator stores the exact values here in A and B so we can use them later.</a:t>
            </a:r>
            <a:endParaRPr lang="en-US" dirty="0">
              <a:latin typeface="Times New Roman"/>
              <a:cs typeface="Times New Roman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3878782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45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4vector.em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0"/>
            <a:ext cx="4813300" cy="4445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600" y="228600"/>
            <a:ext cx="563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E18FF"/>
                </a:solidFill>
                <a:latin typeface="Times New Roman"/>
                <a:cs typeface="Times New Roman"/>
              </a:rPr>
              <a:t>A boat is sailing at 20 mph with a direction of 52° north of east.</a:t>
            </a:r>
            <a:endParaRPr lang="en-US" dirty="0">
              <a:solidFill>
                <a:srgbClr val="0E18FF"/>
              </a:solidFill>
              <a:latin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1143000"/>
            <a:ext cx="563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B41539"/>
                </a:solidFill>
                <a:latin typeface="Times New Roman"/>
                <a:cs typeface="Times New Roman"/>
              </a:rPr>
              <a:t>The current of the water at this time is 8 mph with a direction of 18° north of east</a:t>
            </a:r>
            <a:endParaRPr lang="en-US" dirty="0">
              <a:solidFill>
                <a:srgbClr val="B41539"/>
              </a:solidFill>
              <a:latin typeface="Times New Roman"/>
              <a:cs typeface="Times New Rom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8600" y="2057400"/>
            <a:ext cx="563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How does the current affect the speed and direction of the boat?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8600" y="2971800"/>
            <a:ext cx="563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In other words find the vector that results from adding the first two vectors.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8600" y="4141095"/>
            <a:ext cx="685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The speed is the length of this new vector which we can find using the Pythagorean Theorem and the stored values in the calculator.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7" name="Arc 16"/>
          <p:cNvSpPr/>
          <p:nvPr/>
        </p:nvSpPr>
        <p:spPr>
          <a:xfrm rot="1562600">
            <a:off x="5856229" y="3145286"/>
            <a:ext cx="1687231" cy="2236677"/>
          </a:xfrm>
          <a:prstGeom prst="arc">
            <a:avLst>
              <a:gd name="adj1" fmla="val 16617526"/>
              <a:gd name="adj2" fmla="val 19323910"/>
            </a:avLst>
          </a:prstGeom>
          <a:ln>
            <a:solidFill>
              <a:srgbClr val="18571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85714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00200" y="6119083"/>
            <a:ext cx="38506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/>
                <a:cs typeface="Times New Roman"/>
              </a:rPr>
              <a:t>But what about it’s new direction?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9052560" y="1097280"/>
            <a:ext cx="0" cy="2926080"/>
          </a:xfrm>
          <a:prstGeom prst="line">
            <a:avLst/>
          </a:prstGeom>
          <a:ln>
            <a:solidFill>
              <a:srgbClr val="00664D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6766560" y="4069080"/>
            <a:ext cx="2194560" cy="0"/>
          </a:xfrm>
          <a:prstGeom prst="line">
            <a:avLst/>
          </a:prstGeom>
          <a:ln>
            <a:solidFill>
              <a:srgbClr val="00664D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7543800" y="4050177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664D"/>
                </a:solidFill>
                <a:latin typeface="+mn-lt"/>
              </a:rPr>
              <a:t>19.922</a:t>
            </a:r>
            <a:endParaRPr lang="en-US" dirty="0">
              <a:solidFill>
                <a:srgbClr val="00664D"/>
              </a:solidFill>
              <a:latin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077200" y="2738735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664D"/>
                </a:solidFill>
                <a:latin typeface="+mn-lt"/>
              </a:rPr>
              <a:t>18.232</a:t>
            </a:r>
            <a:endParaRPr lang="en-US" dirty="0">
              <a:solidFill>
                <a:srgbClr val="00664D"/>
              </a:solidFill>
              <a:latin typeface="+mn-lt"/>
            </a:endParaRPr>
          </a:p>
        </p:txBody>
      </p:sp>
      <p:pic>
        <p:nvPicPr>
          <p:cNvPr id="129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2" r="4817" b="77895"/>
          <a:stretch/>
        </p:blipFill>
        <p:spPr bwMode="auto">
          <a:xfrm>
            <a:off x="6232209" y="4973851"/>
            <a:ext cx="2728911" cy="1329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2667000" y="5407967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664D"/>
                </a:solidFill>
                <a:latin typeface="+mn-lt"/>
              </a:rPr>
              <a:t>27.005 mph</a:t>
            </a:r>
            <a:endParaRPr lang="en-US" dirty="0">
              <a:solidFill>
                <a:srgbClr val="00664D"/>
              </a:solidFill>
              <a:latin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974305" y="2098655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664D"/>
                </a:solidFill>
                <a:latin typeface="+mn-lt"/>
              </a:rPr>
              <a:t>27.005</a:t>
            </a:r>
            <a:endParaRPr lang="en-US" dirty="0">
              <a:solidFill>
                <a:srgbClr val="00664D"/>
              </a:solidFill>
              <a:latin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04763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9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9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4vector.em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0"/>
            <a:ext cx="4813300" cy="4445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600" y="228600"/>
            <a:ext cx="563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E18FF"/>
                </a:solidFill>
                <a:latin typeface="Times New Roman"/>
                <a:cs typeface="Times New Roman"/>
              </a:rPr>
              <a:t>A boat is sailing at 20 mph with a direction of 52° north of east.</a:t>
            </a:r>
            <a:endParaRPr lang="en-US" dirty="0">
              <a:solidFill>
                <a:srgbClr val="0E18FF"/>
              </a:solidFill>
              <a:latin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1143000"/>
            <a:ext cx="563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B41539"/>
                </a:solidFill>
                <a:latin typeface="Times New Roman"/>
                <a:cs typeface="Times New Roman"/>
              </a:rPr>
              <a:t>The current of the water at this time is 8 mph with a direction of 18° north of east</a:t>
            </a:r>
            <a:endParaRPr lang="en-US" dirty="0">
              <a:solidFill>
                <a:srgbClr val="B41539"/>
              </a:solidFill>
              <a:latin typeface="Times New Roman"/>
              <a:cs typeface="Times New Rom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8600" y="2057400"/>
            <a:ext cx="563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How does the current affect the speed and direction of the boat?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8600" y="2971800"/>
            <a:ext cx="563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In other words find the vector that results from adding the first two vectors.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8600" y="4141095"/>
            <a:ext cx="685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Remembering the slide about inverse cosine, we just take the </a:t>
            </a:r>
            <a:r>
              <a:rPr lang="en-US" i="1" dirty="0" smtClean="0">
                <a:latin typeface="Times New Roman"/>
                <a:cs typeface="Times New Roman"/>
              </a:rPr>
              <a:t>x</a:t>
            </a:r>
            <a:r>
              <a:rPr lang="en-US" dirty="0" smtClean="0">
                <a:latin typeface="Times New Roman"/>
                <a:cs typeface="Times New Roman"/>
              </a:rPr>
              <a:t> component (adjacent) and divide it by the speed we just found (hypotenuse)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7" name="Arc 16"/>
          <p:cNvSpPr/>
          <p:nvPr/>
        </p:nvSpPr>
        <p:spPr>
          <a:xfrm rot="1562600">
            <a:off x="5856229" y="3145286"/>
            <a:ext cx="1687231" cy="2236677"/>
          </a:xfrm>
          <a:prstGeom prst="arc">
            <a:avLst>
              <a:gd name="adj1" fmla="val 16617526"/>
              <a:gd name="adj2" fmla="val 19323910"/>
            </a:avLst>
          </a:prstGeom>
          <a:ln>
            <a:solidFill>
              <a:srgbClr val="18571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85714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8599" y="6119083"/>
            <a:ext cx="61858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/>
                <a:cs typeface="Times New Roman"/>
              </a:rPr>
              <a:t>And we know it’s positive because the </a:t>
            </a:r>
            <a:r>
              <a:rPr lang="en-US" sz="2000" i="1" dirty="0" smtClean="0">
                <a:latin typeface="Times New Roman"/>
                <a:cs typeface="Times New Roman"/>
              </a:rPr>
              <a:t>y</a:t>
            </a:r>
            <a:r>
              <a:rPr lang="en-US" sz="2000" dirty="0" smtClean="0">
                <a:latin typeface="Times New Roman"/>
                <a:cs typeface="Times New Roman"/>
              </a:rPr>
              <a:t> component is positive.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9052560" y="1097280"/>
            <a:ext cx="0" cy="2926080"/>
          </a:xfrm>
          <a:prstGeom prst="line">
            <a:avLst/>
          </a:prstGeom>
          <a:ln>
            <a:solidFill>
              <a:srgbClr val="00664D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6766560" y="4069080"/>
            <a:ext cx="2194560" cy="0"/>
          </a:xfrm>
          <a:prstGeom prst="line">
            <a:avLst/>
          </a:prstGeom>
          <a:ln>
            <a:solidFill>
              <a:srgbClr val="00664D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7543800" y="4050177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664D"/>
                </a:solidFill>
                <a:latin typeface="+mn-lt"/>
              </a:rPr>
              <a:t>19.922</a:t>
            </a:r>
            <a:endParaRPr lang="en-US" dirty="0">
              <a:solidFill>
                <a:srgbClr val="00664D"/>
              </a:solidFill>
              <a:latin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077200" y="2738735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664D"/>
                </a:solidFill>
                <a:latin typeface="+mn-lt"/>
              </a:rPr>
              <a:t>18.232</a:t>
            </a:r>
            <a:endParaRPr lang="en-US" dirty="0">
              <a:solidFill>
                <a:srgbClr val="00664D"/>
              </a:solidFill>
              <a:latin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819400" y="5481935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664D"/>
                </a:solidFill>
                <a:latin typeface="+mn-lt"/>
              </a:rPr>
              <a:t>42.465°</a:t>
            </a:r>
            <a:endParaRPr lang="en-US" dirty="0">
              <a:solidFill>
                <a:srgbClr val="00664D"/>
              </a:solidFill>
              <a:latin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974305" y="2098655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664D"/>
                </a:solidFill>
                <a:latin typeface="+mn-lt"/>
              </a:rPr>
              <a:t>27.005</a:t>
            </a:r>
            <a:endParaRPr lang="en-US" dirty="0">
              <a:solidFill>
                <a:srgbClr val="00664D"/>
              </a:solidFill>
              <a:latin typeface="+mn-lt"/>
            </a:endParaRPr>
          </a:p>
        </p:txBody>
      </p:sp>
      <p:pic>
        <p:nvPicPr>
          <p:cNvPr id="13107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7" t="6041" r="4817" b="66397"/>
          <a:stretch/>
        </p:blipFill>
        <p:spPr bwMode="auto">
          <a:xfrm>
            <a:off x="6414435" y="4945520"/>
            <a:ext cx="2546685" cy="1848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1243595" y="6419088"/>
            <a:ext cx="5730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Times New Roman"/>
                <a:cs typeface="Times New Roman"/>
              </a:rPr>
              <a:t>We can also see this because it is in the first quadrant.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534275" y="3391331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rgbClr val="00664D"/>
                </a:solidFill>
                <a:latin typeface="+mn-lt"/>
              </a:rPr>
              <a:t>42.465</a:t>
            </a:r>
            <a:r>
              <a:rPr lang="en-US" sz="1800" dirty="0" smtClean="0">
                <a:solidFill>
                  <a:srgbClr val="00664D"/>
                </a:solidFill>
              </a:rPr>
              <a:t>°</a:t>
            </a:r>
            <a:endParaRPr lang="en-US" sz="1800" dirty="0">
              <a:solidFill>
                <a:srgbClr val="00664D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766560" y="5867400"/>
            <a:ext cx="18440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>
                <a:latin typeface="Times New Roman"/>
                <a:cs typeface="Times New Roman"/>
              </a:rPr>
              <a:t>‘</a:t>
            </a:r>
            <a:r>
              <a:rPr lang="en-US" sz="1050" b="1" dirty="0" err="1" smtClean="0">
                <a:latin typeface="Times New Roman"/>
                <a:cs typeface="Times New Roman"/>
              </a:rPr>
              <a:t>Ans</a:t>
            </a:r>
            <a:r>
              <a:rPr lang="en-US" sz="1050" dirty="0" smtClean="0">
                <a:latin typeface="Times New Roman"/>
                <a:cs typeface="Times New Roman"/>
              </a:rPr>
              <a:t>’ means enter the previously calculated answer which in this case is the hypotenuse.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081806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1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1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4" grpId="0"/>
      <p:bldP spid="21" grpId="0"/>
      <p:bldP spid="23" grpId="0"/>
      <p:bldP spid="24" grpId="0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6575" y="2649"/>
            <a:ext cx="4810125" cy="444235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600" y="228600"/>
            <a:ext cx="563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E18FF"/>
                </a:solidFill>
                <a:latin typeface="Times New Roman"/>
                <a:cs typeface="Times New Roman"/>
              </a:rPr>
              <a:t>A boat is sailing at 20 mph with a direction of 52° north of east.</a:t>
            </a:r>
            <a:endParaRPr lang="en-US" dirty="0">
              <a:solidFill>
                <a:srgbClr val="0E18FF"/>
              </a:solidFill>
              <a:latin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1143000"/>
            <a:ext cx="563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800080"/>
                </a:solidFill>
                <a:latin typeface="Times New Roman"/>
                <a:cs typeface="Times New Roman"/>
              </a:rPr>
              <a:t>This time the current of the water is 8 mph with a direction of 18° north of west</a:t>
            </a:r>
            <a:endParaRPr lang="en-US" dirty="0">
              <a:solidFill>
                <a:srgbClr val="800080"/>
              </a:solidFill>
              <a:latin typeface="Times New Roman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91200" y="3807023"/>
            <a:ext cx="76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800080"/>
                </a:solidFill>
                <a:latin typeface="Times New Roman"/>
                <a:cs typeface="Times New Roman"/>
              </a:rPr>
              <a:t>18°</a:t>
            </a:r>
            <a:endParaRPr lang="en-US" sz="1400" dirty="0">
              <a:solidFill>
                <a:srgbClr val="800080"/>
              </a:solidFill>
              <a:latin typeface="Times New Roman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48600" y="3276600"/>
            <a:ext cx="609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E18FF"/>
                </a:solidFill>
                <a:latin typeface="Times New Roman"/>
                <a:cs typeface="Times New Roman"/>
              </a:rPr>
              <a:t>52°</a:t>
            </a:r>
            <a:endParaRPr lang="en-US" sz="1400" dirty="0">
              <a:solidFill>
                <a:srgbClr val="0E18FF"/>
              </a:solidFill>
              <a:latin typeface="Times New Roman"/>
              <a:cs typeface="Times New Roman"/>
            </a:endParaRPr>
          </a:p>
        </p:txBody>
      </p:sp>
      <p:sp>
        <p:nvSpPr>
          <p:cNvPr id="7" name="Arc 6"/>
          <p:cNvSpPr/>
          <p:nvPr/>
        </p:nvSpPr>
        <p:spPr>
          <a:xfrm rot="1562600">
            <a:off x="5424187" y="2911927"/>
            <a:ext cx="2750248" cy="2236677"/>
          </a:xfrm>
          <a:prstGeom prst="arc">
            <a:avLst>
              <a:gd name="adj1" fmla="val 16120480"/>
              <a:gd name="adj2" fmla="val 20146049"/>
            </a:avLst>
          </a:prstGeom>
          <a:ln>
            <a:solidFill>
              <a:srgbClr val="0001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8600" y="2057400"/>
            <a:ext cx="563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How does the current affect the speed and direction of the boat?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600" y="2971800"/>
            <a:ext cx="563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This time we will have to do a little more work with the direction angles?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86600" y="2359223"/>
            <a:ext cx="457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E18FF"/>
                </a:solidFill>
                <a:latin typeface="Times New Roman"/>
                <a:cs typeface="Times New Roman"/>
              </a:rPr>
              <a:t>20</a:t>
            </a:r>
            <a:endParaRPr lang="en-US" sz="1400" dirty="0">
              <a:solidFill>
                <a:srgbClr val="0E18FF"/>
              </a:solidFill>
              <a:latin typeface="Times New Roman"/>
              <a:cs typeface="Times New Roman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96000" y="3536097"/>
            <a:ext cx="381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800080"/>
                </a:solidFill>
                <a:latin typeface="Times New Roman"/>
                <a:cs typeface="Times New Roman"/>
              </a:rPr>
              <a:t>8</a:t>
            </a:r>
            <a:endParaRPr lang="en-US" sz="1400" dirty="0">
              <a:solidFill>
                <a:srgbClr val="800080"/>
              </a:solidFill>
              <a:latin typeface="Times New Roman"/>
              <a:cs typeface="Times New Roman"/>
            </a:endParaRPr>
          </a:p>
        </p:txBody>
      </p:sp>
      <p:sp>
        <p:nvSpPr>
          <p:cNvPr id="15" name="Arc 14"/>
          <p:cNvSpPr/>
          <p:nvPr/>
        </p:nvSpPr>
        <p:spPr>
          <a:xfrm>
            <a:off x="5943600" y="3355848"/>
            <a:ext cx="1548597" cy="1726832"/>
          </a:xfrm>
          <a:prstGeom prst="arc">
            <a:avLst>
              <a:gd name="adj1" fmla="val 12525989"/>
              <a:gd name="adj2" fmla="val 20896343"/>
            </a:avLst>
          </a:prstGeom>
          <a:ln>
            <a:solidFill>
              <a:srgbClr val="7030A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80008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177413" y="3057596"/>
            <a:ext cx="6805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800080"/>
                </a:solidFill>
                <a:latin typeface="Times New Roman"/>
                <a:cs typeface="Times New Roman"/>
              </a:rPr>
              <a:t>162°</a:t>
            </a:r>
            <a:endParaRPr lang="en-US" sz="1400" dirty="0">
              <a:solidFill>
                <a:srgbClr val="800080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6066926"/>
              </p:ext>
            </p:extLst>
          </p:nvPr>
        </p:nvGraphicFramePr>
        <p:xfrm>
          <a:off x="1828800" y="4876800"/>
          <a:ext cx="3608388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153" name="Equation" r:id="rId5" imgW="1650960" imgH="203040" progId="Equation.DSMT4">
                  <p:embed/>
                </p:oleObj>
              </mc:Choice>
              <mc:Fallback>
                <p:oleObj name="Equation" r:id="rId5" imgW="1650960" imgH="20304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4876800"/>
                        <a:ext cx="3608388" cy="465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9924487"/>
              </p:ext>
            </p:extLst>
          </p:nvPr>
        </p:nvGraphicFramePr>
        <p:xfrm>
          <a:off x="1828800" y="4419600"/>
          <a:ext cx="3627438" cy="439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154" name="Equation" r:id="rId7" imgW="1663920" imgH="191880" progId="Equation.DSMT4">
                  <p:embed/>
                </p:oleObj>
              </mc:Choice>
              <mc:Fallback>
                <p:oleObj name="Equation" r:id="rId7" imgW="1663920" imgH="19188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4419600"/>
                        <a:ext cx="3627438" cy="439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497982"/>
              </p:ext>
            </p:extLst>
          </p:nvPr>
        </p:nvGraphicFramePr>
        <p:xfrm>
          <a:off x="209550" y="5406231"/>
          <a:ext cx="6727825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155" name="Equation" r:id="rId9" imgW="3098520" imgH="203040" progId="Equation.DSMT4">
                  <p:embed/>
                </p:oleObj>
              </mc:Choice>
              <mc:Fallback>
                <p:oleObj name="Equation" r:id="rId9" imgW="3098520" imgH="20304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550" y="5406231"/>
                        <a:ext cx="6727825" cy="465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182270470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65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 animBg="1"/>
      <p:bldP spid="9" grpId="0"/>
      <p:bldP spid="10" grpId="0"/>
      <p:bldP spid="11" grpId="0"/>
      <p:bldP spid="13" grpId="0"/>
      <p:bldP spid="15" grpId="0" animBg="1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6575" y="2649"/>
            <a:ext cx="4810125" cy="444235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6575" y="0"/>
            <a:ext cx="4810125" cy="4442351"/>
          </a:xfrm>
          <a:prstGeom prst="rect">
            <a:avLst/>
          </a:prstGeom>
        </p:spPr>
      </p:pic>
      <p:pic>
        <p:nvPicPr>
          <p:cNvPr id="18" name="Picture 17" descr="8vector.em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0"/>
            <a:ext cx="4813300" cy="4445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600" y="228600"/>
            <a:ext cx="563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E18FF"/>
                </a:solidFill>
                <a:latin typeface="Times New Roman"/>
                <a:cs typeface="Times New Roman"/>
              </a:rPr>
              <a:t>A boat is sailing at 20 mph with a direction of 52° north of east.</a:t>
            </a:r>
            <a:endParaRPr lang="en-US" dirty="0">
              <a:solidFill>
                <a:srgbClr val="0E18FF"/>
              </a:solidFill>
              <a:latin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1143000"/>
            <a:ext cx="563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800080"/>
                </a:solidFill>
                <a:latin typeface="Times New Roman"/>
                <a:cs typeface="Times New Roman"/>
              </a:rPr>
              <a:t>This time the current of the water is 8 mph with a direction of 18° north of west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91200" y="3807023"/>
            <a:ext cx="76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800080"/>
                </a:solidFill>
                <a:latin typeface="Times New Roman"/>
                <a:cs typeface="Times New Roman"/>
              </a:rPr>
              <a:t>18°</a:t>
            </a:r>
            <a:endParaRPr lang="en-US" sz="1400" dirty="0">
              <a:solidFill>
                <a:srgbClr val="800080"/>
              </a:solidFill>
              <a:latin typeface="Times New Roman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48600" y="3276600"/>
            <a:ext cx="609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E18FF"/>
                </a:solidFill>
                <a:latin typeface="Times New Roman"/>
                <a:cs typeface="Times New Roman"/>
              </a:rPr>
              <a:t>52°</a:t>
            </a:r>
            <a:endParaRPr lang="en-US" sz="1400" dirty="0">
              <a:solidFill>
                <a:srgbClr val="0E18FF"/>
              </a:solidFill>
              <a:latin typeface="Times New Roman"/>
              <a:cs typeface="Times New Roman"/>
            </a:endParaRPr>
          </a:p>
        </p:txBody>
      </p:sp>
      <p:sp>
        <p:nvSpPr>
          <p:cNvPr id="7" name="Arc 6"/>
          <p:cNvSpPr/>
          <p:nvPr/>
        </p:nvSpPr>
        <p:spPr>
          <a:xfrm rot="1562600">
            <a:off x="5424187" y="2911927"/>
            <a:ext cx="2750248" cy="2236677"/>
          </a:xfrm>
          <a:prstGeom prst="arc">
            <a:avLst>
              <a:gd name="adj1" fmla="val 16120480"/>
              <a:gd name="adj2" fmla="val 20146049"/>
            </a:avLst>
          </a:prstGeom>
          <a:ln>
            <a:solidFill>
              <a:srgbClr val="0001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8600" y="2057400"/>
            <a:ext cx="563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How does the current affect the speed and direction of the boat?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600" y="2971800"/>
            <a:ext cx="563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This time we will have to do a little more work with the direction angles?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86600" y="2359223"/>
            <a:ext cx="457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E18FF"/>
                </a:solidFill>
                <a:latin typeface="Times New Roman"/>
                <a:cs typeface="Times New Roman"/>
              </a:rPr>
              <a:t>20</a:t>
            </a:r>
            <a:endParaRPr lang="en-US" sz="1400" dirty="0">
              <a:solidFill>
                <a:srgbClr val="0E18FF"/>
              </a:solidFill>
              <a:latin typeface="Times New Roman"/>
              <a:cs typeface="Times New Roman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96000" y="3536097"/>
            <a:ext cx="381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800080"/>
                </a:solidFill>
                <a:latin typeface="Times New Roman"/>
                <a:cs typeface="Times New Roman"/>
              </a:rPr>
              <a:t>8</a:t>
            </a:r>
            <a:endParaRPr lang="en-US" sz="1400" dirty="0">
              <a:solidFill>
                <a:srgbClr val="800080"/>
              </a:solidFill>
              <a:latin typeface="Times New Roman"/>
              <a:cs typeface="Times New Roman"/>
            </a:endParaRPr>
          </a:p>
        </p:txBody>
      </p:sp>
      <p:sp>
        <p:nvSpPr>
          <p:cNvPr id="15" name="Arc 14"/>
          <p:cNvSpPr/>
          <p:nvPr/>
        </p:nvSpPr>
        <p:spPr>
          <a:xfrm>
            <a:off x="5943600" y="3355848"/>
            <a:ext cx="1548597" cy="1726832"/>
          </a:xfrm>
          <a:prstGeom prst="arc">
            <a:avLst>
              <a:gd name="adj1" fmla="val 12525989"/>
              <a:gd name="adj2" fmla="val 20896343"/>
            </a:avLst>
          </a:prstGeom>
          <a:ln>
            <a:solidFill>
              <a:srgbClr val="7030A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80008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177413" y="3057596"/>
            <a:ext cx="6805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800080"/>
                </a:solidFill>
                <a:latin typeface="Times New Roman"/>
                <a:cs typeface="Times New Roman"/>
              </a:rPr>
              <a:t>162°</a:t>
            </a:r>
            <a:endParaRPr lang="en-US" sz="1400" dirty="0">
              <a:solidFill>
                <a:srgbClr val="800080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2074769"/>
              </p:ext>
            </p:extLst>
          </p:nvPr>
        </p:nvGraphicFramePr>
        <p:xfrm>
          <a:off x="42862" y="4259262"/>
          <a:ext cx="6727825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143" name="Equation" r:id="rId7" imgW="3098520" imgH="203040" progId="Equation.DSMT4">
                  <p:embed/>
                </p:oleObj>
              </mc:Choice>
              <mc:Fallback>
                <p:oleObj name="Equation" r:id="rId7" imgW="309852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62" y="4259262"/>
                        <a:ext cx="6727825" cy="465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00800" y="4779070"/>
            <a:ext cx="2578100" cy="2002730"/>
          </a:xfrm>
          <a:prstGeom prst="rect">
            <a:avLst/>
          </a:prstGeom>
        </p:spPr>
      </p:pic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6621902"/>
              </p:ext>
            </p:extLst>
          </p:nvPr>
        </p:nvGraphicFramePr>
        <p:xfrm>
          <a:off x="2362200" y="5195888"/>
          <a:ext cx="2287588" cy="436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144" name="Equation" r:id="rId10" imgW="1054100" imgH="190500" progId="Equation.DSMT4">
                  <p:embed/>
                </p:oleObj>
              </mc:Choice>
              <mc:Fallback>
                <p:oleObj name="Equation" r:id="rId10" imgW="10541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5195888"/>
                        <a:ext cx="2287588" cy="436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264301818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9vector.em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0"/>
            <a:ext cx="4813300" cy="4445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600" y="228600"/>
            <a:ext cx="563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E18FF"/>
                </a:solidFill>
                <a:latin typeface="Times New Roman"/>
                <a:cs typeface="Times New Roman"/>
              </a:rPr>
              <a:t>A boat is sailing at 20 mph with a direction of 52° north of east.</a:t>
            </a:r>
            <a:endParaRPr lang="en-US" dirty="0">
              <a:solidFill>
                <a:srgbClr val="0E18FF"/>
              </a:solidFill>
              <a:latin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1143000"/>
            <a:ext cx="563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800080"/>
                </a:solidFill>
                <a:latin typeface="Times New Roman"/>
                <a:cs typeface="Times New Roman"/>
              </a:rPr>
              <a:t>This time the current of the water is 8 mph with a direction of 18° north of west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96200" y="2971800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1E521B"/>
                </a:solidFill>
                <a:latin typeface="Times New Roman"/>
                <a:cs typeface="Times New Roman"/>
              </a:rPr>
              <a:t>75.531°</a:t>
            </a:r>
            <a:endParaRPr lang="en-US" sz="1600" dirty="0">
              <a:solidFill>
                <a:srgbClr val="1E521B"/>
              </a:solidFill>
              <a:latin typeface="Times New Roman"/>
              <a:cs typeface="Times New Roman"/>
            </a:endParaRPr>
          </a:p>
        </p:txBody>
      </p:sp>
      <p:sp>
        <p:nvSpPr>
          <p:cNvPr id="7" name="Arc 6"/>
          <p:cNvSpPr/>
          <p:nvPr/>
        </p:nvSpPr>
        <p:spPr>
          <a:xfrm rot="1562600">
            <a:off x="5424187" y="2911927"/>
            <a:ext cx="2750248" cy="2236677"/>
          </a:xfrm>
          <a:prstGeom prst="arc">
            <a:avLst>
              <a:gd name="adj1" fmla="val 14881205"/>
              <a:gd name="adj2" fmla="val 20146049"/>
            </a:avLst>
          </a:prstGeom>
          <a:ln>
            <a:solidFill>
              <a:srgbClr val="1E52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8600" y="2057400"/>
            <a:ext cx="563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How does the current affect the speed and direction of the boat?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600" y="2971800"/>
            <a:ext cx="563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This time we will have to do a little more work with the direction angles?</a:t>
            </a:r>
            <a:endParaRPr lang="en-US" dirty="0">
              <a:latin typeface="Times New Roman"/>
              <a:cs typeface="Times New Roman"/>
            </a:endParaRPr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8192927"/>
              </p:ext>
            </p:extLst>
          </p:nvPr>
        </p:nvGraphicFramePr>
        <p:xfrm>
          <a:off x="2362200" y="4114800"/>
          <a:ext cx="2287588" cy="436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45" name="Equation" r:id="rId5" imgW="1054100" imgH="190500" progId="Equation.DSMT4">
                  <p:embed/>
                </p:oleObj>
              </mc:Choice>
              <mc:Fallback>
                <p:oleObj name="Equation" r:id="rId5" imgW="10541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4114800"/>
                        <a:ext cx="2287588" cy="436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" name="Picture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3800" y="4470400"/>
            <a:ext cx="2857500" cy="23876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6934200" y="1524000"/>
            <a:ext cx="1752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664D"/>
                </a:solidFill>
                <a:latin typeface="+mn-lt"/>
              </a:rPr>
              <a:t>18.830 mph</a:t>
            </a:r>
            <a:endParaRPr lang="en-US" sz="2000" dirty="0">
              <a:solidFill>
                <a:srgbClr val="00664D"/>
              </a:solidFill>
              <a:latin typeface="+mn-lt"/>
            </a:endParaRPr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8890986"/>
              </p:ext>
            </p:extLst>
          </p:nvPr>
        </p:nvGraphicFramePr>
        <p:xfrm>
          <a:off x="1222375" y="4648200"/>
          <a:ext cx="4217988" cy="66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46" name="Equation" r:id="rId8" imgW="1943100" imgH="292100" progId="Equation.DSMT4">
                  <p:embed/>
                </p:oleObj>
              </mc:Choice>
              <mc:Fallback>
                <p:oleObj name="Equation" r:id="rId8" imgW="1943100" imgH="292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2375" y="4648200"/>
                        <a:ext cx="4217988" cy="669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9548516"/>
              </p:ext>
            </p:extLst>
          </p:nvPr>
        </p:nvGraphicFramePr>
        <p:xfrm>
          <a:off x="658813" y="5410200"/>
          <a:ext cx="5430837" cy="1311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47" name="Equation" r:id="rId10" imgW="2501900" imgH="571500" progId="Equation.DSMT4">
                  <p:embed/>
                </p:oleObj>
              </mc:Choice>
              <mc:Fallback>
                <p:oleObj name="Equation" r:id="rId10" imgW="2501900" imgH="571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813" y="5410200"/>
                        <a:ext cx="5430837" cy="1311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40058204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2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5|1|1.5|7.6|3.7|1.2|4.9|3.6|24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2.6|2.8|3.9|3.7|2|6|11.1|6.9|2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1.7|1.7|1.3|4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2.6|9.4|2.5|2.7|2|3|20.3|4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|1.8|1.5|3.7|1.1|1.1|1.5|1.5|1.2|2.2|2|7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4|5.7|8.1|5.8|4|10.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1|7.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3|2.5|7.7|3.4|4.7|2.4|1.3|2.6|3|5.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7.8|1.5|1.1|1.1|0.9|1.3|1.8|1.7|3.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|2.4|4.3|1.3|8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3.6|4.5|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6.5|28.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7.2|2.8|9.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9.2|1.6|21.4|9|9.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9.2|9.2|5|3.9|4.9|3.6|22.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.4|2|4.7|2.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3|4.2|7|4.5"/>
</p:tagLst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2538</TotalTime>
  <Words>1320</Words>
  <Application>Microsoft Office PowerPoint</Application>
  <PresentationFormat>On-screen Show (4:3)</PresentationFormat>
  <Paragraphs>150</Paragraphs>
  <Slides>18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Default Design</vt:lpstr>
      <vt:lpstr>Equation</vt:lpstr>
      <vt:lpstr>A-6 Vectors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Hanford High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Calculus 10.2</dc:title>
  <dc:subject>Vectors in the Plane</dc:subject>
  <dc:creator>Brian Murphy</dc:creator>
  <dc:description>was called 'vectors'</dc:description>
  <cp:lastModifiedBy>Brian</cp:lastModifiedBy>
  <cp:revision>324</cp:revision>
  <cp:lastPrinted>2016-05-07T15:29:14Z</cp:lastPrinted>
  <dcterms:created xsi:type="dcterms:W3CDTF">2011-10-19T19:19:43Z</dcterms:created>
  <dcterms:modified xsi:type="dcterms:W3CDTF">2016-05-07T15:29:22Z</dcterms:modified>
</cp:coreProperties>
</file>