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245" d="100"/>
          <a:sy n="245" d="100"/>
        </p:scale>
        <p:origin x="2536" y="6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5.wmf"/><Relationship Id="rId6" Type="http://schemas.openxmlformats.org/officeDocument/2006/relationships/image" Target="../media/image6.wmf"/><Relationship Id="rId7" Type="http://schemas.openxmlformats.org/officeDocument/2006/relationships/image" Target="../media/image7.wmf"/><Relationship Id="rId8" Type="http://schemas.openxmlformats.org/officeDocument/2006/relationships/image" Target="../media/image8.emf"/><Relationship Id="rId9" Type="http://schemas.openxmlformats.org/officeDocument/2006/relationships/image" Target="../media/image9.e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7" Type="http://schemas.openxmlformats.org/officeDocument/2006/relationships/image" Target="../media/image17.emf"/><Relationship Id="rId8" Type="http://schemas.openxmlformats.org/officeDocument/2006/relationships/image" Target="../media/image18.emf"/><Relationship Id="rId9" Type="http://schemas.openxmlformats.org/officeDocument/2006/relationships/image" Target="../media/image19.emf"/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35FB4-12FF-7746-B919-0EDD85A0B1C1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1657B-B87B-6047-BF53-5558FA648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wmf"/><Relationship Id="rId20" Type="http://schemas.openxmlformats.org/officeDocument/2006/relationships/oleObject" Target="../embeddings/oleObject9.bin"/><Relationship Id="rId21" Type="http://schemas.openxmlformats.org/officeDocument/2006/relationships/image" Target="../media/image9.emf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5.w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6.wmf"/><Relationship Id="rId16" Type="http://schemas.openxmlformats.org/officeDocument/2006/relationships/oleObject" Target="../embeddings/oleObject7.bin"/><Relationship Id="rId17" Type="http://schemas.openxmlformats.org/officeDocument/2006/relationships/image" Target="../media/image7.wmf"/><Relationship Id="rId18" Type="http://schemas.openxmlformats.org/officeDocument/2006/relationships/oleObject" Target="../embeddings/oleObject8.bin"/><Relationship Id="rId19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0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wmf"/><Relationship Id="rId8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emf"/><Relationship Id="rId20" Type="http://schemas.openxmlformats.org/officeDocument/2006/relationships/oleObject" Target="../embeddings/oleObject18.bin"/><Relationship Id="rId21" Type="http://schemas.openxmlformats.org/officeDocument/2006/relationships/image" Target="../media/image19.emf"/><Relationship Id="rId10" Type="http://schemas.openxmlformats.org/officeDocument/2006/relationships/oleObject" Target="../embeddings/oleObject13.bin"/><Relationship Id="rId11" Type="http://schemas.openxmlformats.org/officeDocument/2006/relationships/image" Target="../media/image14.emf"/><Relationship Id="rId12" Type="http://schemas.openxmlformats.org/officeDocument/2006/relationships/oleObject" Target="../embeddings/oleObject14.bin"/><Relationship Id="rId13" Type="http://schemas.openxmlformats.org/officeDocument/2006/relationships/image" Target="../media/image15.emf"/><Relationship Id="rId14" Type="http://schemas.openxmlformats.org/officeDocument/2006/relationships/oleObject" Target="../embeddings/oleObject15.bin"/><Relationship Id="rId15" Type="http://schemas.openxmlformats.org/officeDocument/2006/relationships/image" Target="../media/image16.emf"/><Relationship Id="rId16" Type="http://schemas.openxmlformats.org/officeDocument/2006/relationships/oleObject" Target="../embeddings/oleObject16.bin"/><Relationship Id="rId17" Type="http://schemas.openxmlformats.org/officeDocument/2006/relationships/image" Target="../media/image17.emf"/><Relationship Id="rId18" Type="http://schemas.openxmlformats.org/officeDocument/2006/relationships/oleObject" Target="../embeddings/oleObject17.bin"/><Relationship Id="rId19" Type="http://schemas.openxmlformats.org/officeDocument/2006/relationships/image" Target="../media/image1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0.tiff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1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2.emf"/><Relationship Id="rId8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Rational Inequalities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8618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Standard 4f: </a:t>
            </a:r>
            <a:r>
              <a:rPr lang="en-US" dirty="0">
                <a:latin typeface="Times New Roman"/>
                <a:cs typeface="Times New Roman"/>
              </a:rPr>
              <a:t>Use sign patterns to solve rational inequalities 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923" y="429846"/>
            <a:ext cx="710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We’ve found a number of traits already in Standards 4a, 4b, 4d, and 4e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923" y="1183976"/>
            <a:ext cx="618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Now we are going to use inequalities to determine values of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922" y="1916668"/>
            <a:ext cx="854807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b="1" dirty="0" smtClean="0">
                <a:latin typeface="Times New Roman"/>
                <a:cs typeface="Times New Roman"/>
              </a:rPr>
              <a:t>  Solving a Rational Inequality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Times New Roman"/>
                <a:cs typeface="Times New Roman"/>
              </a:rPr>
              <a:t>Determine when </a:t>
            </a:r>
            <a:r>
              <a:rPr lang="en-US" i="1" dirty="0" smtClean="0">
                <a:latin typeface="Times New Roman"/>
                <a:cs typeface="Times New Roman"/>
              </a:rPr>
              <a:t>y </a:t>
            </a:r>
            <a:r>
              <a:rPr lang="en-US" dirty="0" smtClean="0">
                <a:latin typeface="Times New Roman"/>
                <a:cs typeface="Times New Roman"/>
              </a:rPr>
              <a:t>= 0 or undefined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Times New Roman"/>
                <a:cs typeface="Times New Roman"/>
              </a:rPr>
              <a:t>Make a sign pattern to determine the values of </a:t>
            </a:r>
            <a:r>
              <a:rPr lang="en-US" i="1" dirty="0" smtClean="0">
                <a:latin typeface="Times New Roman"/>
                <a:cs typeface="Times New Roman"/>
              </a:rPr>
              <a:t>x </a:t>
            </a:r>
            <a:r>
              <a:rPr lang="en-US" dirty="0" smtClean="0">
                <a:latin typeface="Times New Roman"/>
                <a:cs typeface="Times New Roman"/>
              </a:rPr>
              <a:t>for which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dirty="0" smtClean="0">
                <a:latin typeface="Times New Roman"/>
                <a:cs typeface="Times New Roman"/>
              </a:rPr>
              <a:t> is positive, negative, zero, or undefined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Times New Roman"/>
                <a:cs typeface="Times New Roman"/>
              </a:rPr>
              <a:t>Write the interval to include the zeros only if they were included in the original inequality (in other words, if the original inequality used </a:t>
            </a:r>
            <a:r>
              <a:rPr lang="en-US" u="sng" dirty="0" smtClean="0">
                <a:latin typeface="Times New Roman"/>
                <a:cs typeface="Times New Roman"/>
              </a:rPr>
              <a:t>&gt;</a:t>
            </a:r>
            <a:r>
              <a:rPr lang="en-US" dirty="0" smtClean="0">
                <a:latin typeface="Times New Roman"/>
                <a:cs typeface="Times New Roman"/>
              </a:rPr>
              <a:t> 0 or </a:t>
            </a:r>
            <a:r>
              <a:rPr lang="en-US" u="sng" dirty="0" smtClean="0">
                <a:latin typeface="Times New Roman"/>
                <a:cs typeface="Times New Roman"/>
              </a:rPr>
              <a:t>&lt;</a:t>
            </a:r>
            <a:r>
              <a:rPr lang="en-US" dirty="0" smtClean="0">
                <a:latin typeface="Times New Roman"/>
                <a:cs typeface="Times New Roman"/>
              </a:rPr>
              <a:t> 0)</a:t>
            </a:r>
          </a:p>
          <a:p>
            <a:endParaRPr lang="en-US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6" name="Picture 2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9" b="40011"/>
          <a:stretch/>
        </p:blipFill>
        <p:spPr bwMode="auto">
          <a:xfrm>
            <a:off x="564734" y="5243396"/>
            <a:ext cx="7742406" cy="100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098600"/>
              </p:ext>
            </p:extLst>
          </p:nvPr>
        </p:nvGraphicFramePr>
        <p:xfrm>
          <a:off x="903288" y="358775"/>
          <a:ext cx="16160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" name="Equation" r:id="rId4" imgW="812520" imgH="393480" progId="Equation.DSMT4">
                  <p:embed/>
                </p:oleObj>
              </mc:Choice>
              <mc:Fallback>
                <p:oleObj name="Equation" r:id="rId4" imgW="8125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3288" y="358775"/>
                        <a:ext cx="1616075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90725" y="3254831"/>
            <a:ext cx="20595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= 0 or undefined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3288" y="4293873"/>
            <a:ext cx="42949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Numerator = 0 or Denominator = 0</a:t>
            </a:r>
            <a:endParaRPr lang="en-US" sz="2200" dirty="0">
              <a:latin typeface="Times New Roman"/>
              <a:cs typeface="Times New Roman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9784"/>
              </p:ext>
            </p:extLst>
          </p:nvPr>
        </p:nvGraphicFramePr>
        <p:xfrm>
          <a:off x="6621463" y="893763"/>
          <a:ext cx="111125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" name="Equation" r:id="rId6" imgW="558720" imgH="177480" progId="Equation.DSMT4">
                  <p:embed/>
                </p:oleObj>
              </mc:Choice>
              <mc:Fallback>
                <p:oleObj name="Equation" r:id="rId6" imgW="558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21463" y="893763"/>
                        <a:ext cx="1111250" cy="354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876091"/>
              </p:ext>
            </p:extLst>
          </p:nvPr>
        </p:nvGraphicFramePr>
        <p:xfrm>
          <a:off x="6748463" y="1717675"/>
          <a:ext cx="858837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" name="Equation" r:id="rId8" imgW="431640" imgH="177480" progId="Equation.DSMT4">
                  <p:embed/>
                </p:oleObj>
              </mc:Choice>
              <mc:Fallback>
                <p:oleObj name="Equation" r:id="rId8" imgW="4316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463" y="1717675"/>
                        <a:ext cx="858837" cy="35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V="1">
            <a:off x="2168525" y="3685718"/>
            <a:ext cx="160286" cy="6081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326523" y="3685717"/>
            <a:ext cx="260897" cy="6081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290650"/>
              </p:ext>
            </p:extLst>
          </p:nvPr>
        </p:nvGraphicFramePr>
        <p:xfrm>
          <a:off x="6699250" y="3355975"/>
          <a:ext cx="1109663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" name="Equation" r:id="rId10" imgW="558720" imgH="177480" progId="Equation.DSMT4">
                  <p:embed/>
                </p:oleObj>
              </mc:Choice>
              <mc:Fallback>
                <p:oleObj name="Equation" r:id="rId10" imgW="558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99250" y="3355975"/>
                        <a:ext cx="1109663" cy="35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45415"/>
              </p:ext>
            </p:extLst>
          </p:nvPr>
        </p:nvGraphicFramePr>
        <p:xfrm>
          <a:off x="6972300" y="4052888"/>
          <a:ext cx="70802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" name="Equation" r:id="rId12" imgW="355320" imgH="177480" progId="Equation.DSMT4">
                  <p:embed/>
                </p:oleObj>
              </mc:Choice>
              <mc:Fallback>
                <p:oleObj name="Equation" r:id="rId12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72300" y="4052888"/>
                        <a:ext cx="708025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06034" y="1502688"/>
            <a:ext cx="35693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Find the values of </a:t>
            </a:r>
            <a:r>
              <a:rPr lang="en-US" sz="2200" i="1" dirty="0" smtClean="0">
                <a:latin typeface="Times New Roman"/>
                <a:cs typeface="Times New Roman"/>
              </a:rPr>
              <a:t>x </a:t>
            </a:r>
            <a:r>
              <a:rPr lang="en-US" sz="2200" dirty="0" smtClean="0">
                <a:latin typeface="Times New Roman"/>
                <a:cs typeface="Times New Roman"/>
              </a:rPr>
              <a:t>for which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92621" y="2818270"/>
            <a:ext cx="2114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>
                <a:latin typeface="Times New Roman"/>
                <a:cs typeface="Times New Roman"/>
              </a:rPr>
              <a:t>Denominator = 0</a:t>
            </a:r>
            <a:endParaRPr lang="en-US" sz="2200" u="sng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38539" y="320001"/>
            <a:ext cx="18479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>
                <a:latin typeface="Times New Roman"/>
                <a:cs typeface="Times New Roman"/>
              </a:rPr>
              <a:t>Numerator = 0</a:t>
            </a:r>
            <a:endParaRPr lang="en-US" sz="2200" u="sng" dirty="0">
              <a:latin typeface="Times New Roman"/>
              <a:cs typeface="Times New Roman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200242"/>
              </p:ext>
            </p:extLst>
          </p:nvPr>
        </p:nvGraphicFramePr>
        <p:xfrm>
          <a:off x="1101702" y="2072145"/>
          <a:ext cx="111283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" name="Equation" r:id="rId14" imgW="558720" imgH="203040" progId="Equation.DSMT4">
                  <p:embed/>
                </p:oleObj>
              </mc:Choice>
              <mc:Fallback>
                <p:oleObj name="Equation" r:id="rId14" imgW="5587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01702" y="2072145"/>
                        <a:ext cx="1112838" cy="404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819585"/>
              </p:ext>
            </p:extLst>
          </p:nvPr>
        </p:nvGraphicFramePr>
        <p:xfrm>
          <a:off x="1298038" y="3077367"/>
          <a:ext cx="7080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" name="Equation" r:id="rId16" imgW="355320" imgH="393480" progId="Equation.DSMT4">
                  <p:embed/>
                </p:oleObj>
              </mc:Choice>
              <mc:Fallback>
                <p:oleObj name="Equation" r:id="rId16" imgW="3553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98038" y="3077367"/>
                        <a:ext cx="708025" cy="785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821448" y="489568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63043" y="5018798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Times New Roman"/>
                <a:cs typeface="Times New Roman"/>
              </a:rPr>
              <a:t>undef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9797" y="4939934"/>
            <a:ext cx="35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50278" y="489568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–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23042" y="4939934"/>
            <a:ext cx="35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944426"/>
              </p:ext>
            </p:extLst>
          </p:nvPr>
        </p:nvGraphicFramePr>
        <p:xfrm>
          <a:off x="2454758" y="6249665"/>
          <a:ext cx="131286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" name="Equation" r:id="rId18" imgW="660400" imgH="152400" progId="Equation.DSMT4">
                  <p:embed/>
                </p:oleObj>
              </mc:Choice>
              <mc:Fallback>
                <p:oleObj name="Equation" r:id="rId18" imgW="660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454758" y="6249665"/>
                        <a:ext cx="131286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990725" y="5550408"/>
            <a:ext cx="4155276" cy="0"/>
          </a:xfrm>
          <a:prstGeom prst="line">
            <a:avLst/>
          </a:prstGeom>
          <a:ln w="5715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6109492" y="5478444"/>
            <a:ext cx="137160" cy="137160"/>
          </a:xfrm>
          <a:prstGeom prst="ellipse">
            <a:avLst/>
          </a:prstGeom>
          <a:noFill/>
          <a:ln w="25400"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67163" y="2619368"/>
            <a:ext cx="55611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So we start by finding the values of </a:t>
            </a:r>
            <a:r>
              <a:rPr lang="en-US" sz="2200" i="1" dirty="0" smtClean="0">
                <a:latin typeface="Times New Roman"/>
                <a:cs typeface="Times New Roman"/>
              </a:rPr>
              <a:t>x</a:t>
            </a:r>
            <a:r>
              <a:rPr lang="en-US" sz="2200" dirty="0" smtClean="0">
                <a:latin typeface="Times New Roman"/>
                <a:cs typeface="Times New Roman"/>
              </a:rPr>
              <a:t> for which</a:t>
            </a:r>
            <a:endParaRPr lang="en-US" sz="2200" dirty="0">
              <a:latin typeface="Times New Roman"/>
              <a:cs typeface="Times New Roman"/>
            </a:endParaRP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580980"/>
              </p:ext>
            </p:extLst>
          </p:nvPr>
        </p:nvGraphicFramePr>
        <p:xfrm>
          <a:off x="4795838" y="6199188"/>
          <a:ext cx="13128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" name="Equation" r:id="rId20" imgW="660400" imgH="203200" progId="Equation.DSMT4">
                  <p:embed/>
                </p:oleObj>
              </mc:Choice>
              <mc:Fallback>
                <p:oleObj name="Equation" r:id="rId20" imgW="660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795838" y="6199188"/>
                        <a:ext cx="1312862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4062148" y="6143139"/>
            <a:ext cx="4196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or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906593" y="5476644"/>
            <a:ext cx="137160" cy="137160"/>
          </a:xfrm>
          <a:prstGeom prst="ellipse">
            <a:avLst/>
          </a:prstGeom>
          <a:noFill/>
          <a:ln w="25400"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24" grpId="0"/>
      <p:bldP spid="25" grpId="0"/>
      <p:bldP spid="26" grpId="0"/>
      <p:bldP spid="30" grpId="0"/>
      <p:bldP spid="32" grpId="0"/>
      <p:bldP spid="33" grpId="0"/>
      <p:bldP spid="34" grpId="0"/>
      <p:bldP spid="35" grpId="0"/>
      <p:bldP spid="40" grpId="0" animBg="1"/>
      <p:bldP spid="41" grpId="0"/>
      <p:bldP spid="43" grpId="0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6" r="740" b="1"/>
          <a:stretch/>
        </p:blipFill>
        <p:spPr>
          <a:xfrm>
            <a:off x="419100" y="5018798"/>
            <a:ext cx="7261008" cy="1132244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662906"/>
              </p:ext>
            </p:extLst>
          </p:nvPr>
        </p:nvGraphicFramePr>
        <p:xfrm>
          <a:off x="727075" y="750888"/>
          <a:ext cx="144145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Equation" r:id="rId4" imgW="723900" imgH="431800" progId="Equation.DSMT4">
                  <p:embed/>
                </p:oleObj>
              </mc:Choice>
              <mc:Fallback>
                <p:oleObj name="Equation" r:id="rId4" imgW="7239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7075" y="750888"/>
                        <a:ext cx="1441450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90725" y="3254831"/>
            <a:ext cx="20595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= 0 or undefined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3288" y="4293873"/>
            <a:ext cx="42949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Numerator = 0 or Denominator = 0</a:t>
            </a:r>
            <a:endParaRPr lang="en-US" sz="2200" dirty="0">
              <a:latin typeface="Times New Roman"/>
              <a:cs typeface="Times New Roman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822800"/>
              </p:ext>
            </p:extLst>
          </p:nvPr>
        </p:nvGraphicFramePr>
        <p:xfrm>
          <a:off x="6432550" y="868820"/>
          <a:ext cx="1490663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Equation" r:id="rId6" imgW="749300" imgH="203200" progId="Equation.DSMT4">
                  <p:embed/>
                </p:oleObj>
              </mc:Choice>
              <mc:Fallback>
                <p:oleObj name="Equation" r:id="rId6" imgW="749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32550" y="868820"/>
                        <a:ext cx="1490663" cy="404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801049"/>
              </p:ext>
            </p:extLst>
          </p:nvPr>
        </p:nvGraphicFramePr>
        <p:xfrm>
          <a:off x="6623050" y="1718132"/>
          <a:ext cx="11112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Equation" r:id="rId8" imgW="558800" imgH="177800" progId="Equation.DSMT4">
                  <p:embed/>
                </p:oleObj>
              </mc:Choice>
              <mc:Fallback>
                <p:oleObj name="Equation" r:id="rId8" imgW="558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23050" y="1718132"/>
                        <a:ext cx="1111250" cy="35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V="1">
            <a:off x="2168525" y="3685718"/>
            <a:ext cx="160286" cy="6081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326523" y="3685717"/>
            <a:ext cx="260897" cy="6081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151326"/>
              </p:ext>
            </p:extLst>
          </p:nvPr>
        </p:nvGraphicFramePr>
        <p:xfrm>
          <a:off x="6584950" y="3331032"/>
          <a:ext cx="1338263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Equation" r:id="rId10" imgW="673100" imgH="203200" progId="Equation.DSMT4">
                  <p:embed/>
                </p:oleObj>
              </mc:Choice>
              <mc:Fallback>
                <p:oleObj name="Equation" r:id="rId10" imgW="673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84950" y="3331032"/>
                        <a:ext cx="1338263" cy="40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222194"/>
              </p:ext>
            </p:extLst>
          </p:nvPr>
        </p:nvGraphicFramePr>
        <p:xfrm>
          <a:off x="6972083" y="4078355"/>
          <a:ext cx="7080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" name="Equation" r:id="rId12" imgW="355600" imgH="152400" progId="Equation.DSMT4">
                  <p:embed/>
                </p:oleObj>
              </mc:Choice>
              <mc:Fallback>
                <p:oleObj name="Equation" r:id="rId12" imgW="355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72083" y="4078355"/>
                        <a:ext cx="708025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73852" y="294144"/>
            <a:ext cx="35693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Find the values of </a:t>
            </a:r>
            <a:r>
              <a:rPr lang="en-US" sz="2200" i="1" dirty="0" smtClean="0">
                <a:latin typeface="Times New Roman"/>
                <a:cs typeface="Times New Roman"/>
              </a:rPr>
              <a:t>x </a:t>
            </a:r>
            <a:r>
              <a:rPr lang="en-US" sz="2200" dirty="0" smtClean="0">
                <a:latin typeface="Times New Roman"/>
                <a:cs typeface="Times New Roman"/>
              </a:rPr>
              <a:t>for which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92621" y="2818270"/>
            <a:ext cx="2114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>
                <a:latin typeface="Times New Roman"/>
                <a:cs typeface="Times New Roman"/>
              </a:rPr>
              <a:t>Denominator = 0</a:t>
            </a:r>
            <a:endParaRPr lang="en-US" sz="2200" u="sng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38539" y="320001"/>
            <a:ext cx="18479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>
                <a:latin typeface="Times New Roman"/>
                <a:cs typeface="Times New Roman"/>
              </a:rPr>
              <a:t>Numerator = 0</a:t>
            </a:r>
            <a:endParaRPr lang="en-US" sz="2200" u="sng" dirty="0">
              <a:latin typeface="Times New Roman"/>
              <a:cs typeface="Times New Roman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36980"/>
              </p:ext>
            </p:extLst>
          </p:nvPr>
        </p:nvGraphicFramePr>
        <p:xfrm>
          <a:off x="727075" y="1934135"/>
          <a:ext cx="144145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Equation" r:id="rId14" imgW="723900" imgH="431800" progId="Equation.DSMT4">
                  <p:embed/>
                </p:oleObj>
              </mc:Choice>
              <mc:Fallback>
                <p:oleObj name="Equation" r:id="rId14" imgW="7239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27075" y="1934135"/>
                        <a:ext cx="1441450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796385"/>
              </p:ext>
            </p:extLst>
          </p:nvPr>
        </p:nvGraphicFramePr>
        <p:xfrm>
          <a:off x="903288" y="3001963"/>
          <a:ext cx="10874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Equation" r:id="rId16" imgW="546100" imgH="419100" progId="Equation.DSMT4">
                  <p:embed/>
                </p:oleObj>
              </mc:Choice>
              <mc:Fallback>
                <p:oleObj name="Equation" r:id="rId16" imgW="5461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03288" y="3001963"/>
                        <a:ext cx="10874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327131" y="493993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21493" y="495724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32550" y="5018798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Times New Roman"/>
                <a:cs typeface="Times New Roman"/>
              </a:rPr>
              <a:t>undef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68282" y="4895687"/>
            <a:ext cx="35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4734" y="489568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–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23042" y="4939934"/>
            <a:ext cx="35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23344" y="489568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–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39530"/>
              </p:ext>
            </p:extLst>
          </p:nvPr>
        </p:nvGraphicFramePr>
        <p:xfrm>
          <a:off x="1742732" y="6227763"/>
          <a:ext cx="2451100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Equation" r:id="rId18" imgW="1231900" imgH="190500" progId="Equation.DSMT4">
                  <p:embed/>
                </p:oleObj>
              </mc:Choice>
              <mc:Fallback>
                <p:oleObj name="Equation" r:id="rId18" imgW="12319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742732" y="6227763"/>
                        <a:ext cx="2451100" cy="37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497543" y="5607415"/>
            <a:ext cx="3977476" cy="0"/>
          </a:xfrm>
          <a:prstGeom prst="line">
            <a:avLst/>
          </a:prstGeom>
          <a:ln w="5715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816818" y="5607415"/>
            <a:ext cx="831967" cy="8620"/>
          </a:xfrm>
          <a:prstGeom prst="line">
            <a:avLst/>
          </a:prstGeom>
          <a:ln w="5715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451823" y="5550408"/>
            <a:ext cx="137160" cy="137160"/>
          </a:xfrm>
          <a:prstGeom prst="ellipse">
            <a:avLst/>
          </a:prstGeom>
          <a:solidFill>
            <a:schemeClr val="accent2"/>
          </a:solidFill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394960" y="5550408"/>
            <a:ext cx="137160" cy="137160"/>
          </a:xfrm>
          <a:prstGeom prst="ellipse">
            <a:avLst/>
          </a:prstGeom>
          <a:solidFill>
            <a:schemeClr val="accent2"/>
          </a:solidFill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9128" y="5550408"/>
            <a:ext cx="137160" cy="137160"/>
          </a:xfrm>
          <a:prstGeom prst="ellipse">
            <a:avLst/>
          </a:prstGeom>
          <a:noFill/>
          <a:ln w="25400"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990179"/>
              </p:ext>
            </p:extLst>
          </p:nvPr>
        </p:nvGraphicFramePr>
        <p:xfrm>
          <a:off x="5030788" y="6190730"/>
          <a:ext cx="23241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Equation" r:id="rId20" imgW="1168400" imgH="203200" progId="Equation.DSMT4">
                  <p:embed/>
                </p:oleObj>
              </mc:Choice>
              <mc:Fallback>
                <p:oleObj name="Equation" r:id="rId20" imgW="1168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030788" y="6190730"/>
                        <a:ext cx="2324100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372407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1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100000">
              <a:srgbClr val="00000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8635" y="2359522"/>
            <a:ext cx="6569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/>
                <a:cs typeface="Times New Roman"/>
              </a:rPr>
              <a:t>See the Rational Inequalities Screencast and </a:t>
            </a:r>
            <a:r>
              <a:rPr lang="en-US" sz="280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pdf</a:t>
            </a:r>
            <a:r>
              <a:rPr lang="en-US" sz="28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for more examples</a:t>
            </a:r>
            <a:endParaRPr lang="en-US" sz="2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7388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189</Words>
  <Application>Microsoft Macintosh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Office Theme</vt:lpstr>
      <vt:lpstr>Equation</vt:lpstr>
      <vt:lpstr>MathType 6.0 Equation</vt:lpstr>
      <vt:lpstr>Rational Inequalities</vt:lpstr>
      <vt:lpstr>PowerPoint Presentation</vt:lpstr>
      <vt:lpstr>PowerPoint Presentation</vt:lpstr>
      <vt:lpstr>PowerPoint Presentation</vt:lpstr>
      <vt:lpstr>PowerPoint Presentation</vt:lpstr>
    </vt:vector>
  </TitlesOfParts>
  <Company>Saint Ignatius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Rational Function Traits</dc:title>
  <dc:creator>Saint Ignatius</dc:creator>
  <cp:lastModifiedBy>Saint Ignatius</cp:lastModifiedBy>
  <cp:revision>37</cp:revision>
  <dcterms:created xsi:type="dcterms:W3CDTF">2012-02-21T23:48:28Z</dcterms:created>
  <dcterms:modified xsi:type="dcterms:W3CDTF">2016-03-01T20:10:47Z</dcterms:modified>
</cp:coreProperties>
</file>